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8"/>
  </p:handoutMasterIdLst>
  <p:sldIdLst>
    <p:sldId id="297" r:id="rId3"/>
    <p:sldId id="355" r:id="rId5"/>
    <p:sldId id="414" r:id="rId6"/>
    <p:sldId id="415" r:id="rId7"/>
    <p:sldId id="416" r:id="rId8"/>
    <p:sldId id="417" r:id="rId9"/>
    <p:sldId id="357" r:id="rId10"/>
    <p:sldId id="371" r:id="rId11"/>
    <p:sldId id="372" r:id="rId12"/>
    <p:sldId id="373" r:id="rId13"/>
    <p:sldId id="374" r:id="rId14"/>
    <p:sldId id="375" r:id="rId15"/>
    <p:sldId id="362" r:id="rId16"/>
    <p:sldId id="363" r:id="rId17"/>
    <p:sldId id="376" r:id="rId18"/>
    <p:sldId id="462" r:id="rId19"/>
    <p:sldId id="377" r:id="rId20"/>
    <p:sldId id="378" r:id="rId21"/>
    <p:sldId id="463" r:id="rId22"/>
    <p:sldId id="379" r:id="rId23"/>
    <p:sldId id="382" r:id="rId24"/>
    <p:sldId id="383" r:id="rId25"/>
    <p:sldId id="385" r:id="rId26"/>
    <p:sldId id="384" r:id="rId27"/>
    <p:sldId id="420" r:id="rId28"/>
    <p:sldId id="421" r:id="rId29"/>
    <p:sldId id="413" r:id="rId30"/>
    <p:sldId id="380" r:id="rId31"/>
    <p:sldId id="386" r:id="rId32"/>
    <p:sldId id="390" r:id="rId33"/>
    <p:sldId id="391" r:id="rId34"/>
    <p:sldId id="464" r:id="rId35"/>
    <p:sldId id="394" r:id="rId36"/>
    <p:sldId id="406" r:id="rId37"/>
    <p:sldId id="407" r:id="rId38"/>
    <p:sldId id="408" r:id="rId39"/>
    <p:sldId id="409" r:id="rId40"/>
    <p:sldId id="410" r:id="rId41"/>
    <p:sldId id="411" r:id="rId42"/>
    <p:sldId id="412" r:id="rId43"/>
    <p:sldId id="395" r:id="rId44"/>
    <p:sldId id="400" r:id="rId45"/>
    <p:sldId id="396" r:id="rId46"/>
    <p:sldId id="401" r:id="rId47"/>
    <p:sldId id="423" r:id="rId48"/>
    <p:sldId id="424" r:id="rId49"/>
    <p:sldId id="403" r:id="rId50"/>
    <p:sldId id="404" r:id="rId51"/>
    <p:sldId id="397" r:id="rId52"/>
    <p:sldId id="422" r:id="rId53"/>
    <p:sldId id="405" r:id="rId54"/>
    <p:sldId id="398" r:id="rId55"/>
    <p:sldId id="465" r:id="rId56"/>
    <p:sldId id="370" r:id="rId57"/>
  </p:sldIdLst>
  <p:sldSz cx="12192000" cy="6858000"/>
  <p:notesSz cx="7099300" cy="10234930"/>
  <p:custShowLst>
    <p:custShow name="Custom Show 1" id="0">
      <p:sldLst/>
    </p:custShow>
  </p:custShow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99CC00"/>
    <a:srgbClr val="FF6600"/>
    <a:srgbClr val="0000FF"/>
    <a:srgbClr val="D0BA92"/>
    <a:srgbClr val="C38E47"/>
    <a:srgbClr val="E4E156"/>
    <a:srgbClr val="F2F0AE"/>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809"/>
    <p:restoredTop sz="94662"/>
  </p:normalViewPr>
  <p:slideViewPr>
    <p:cSldViewPr showGuides="1">
      <p:cViewPr>
        <p:scale>
          <a:sx n="130" d="100"/>
          <a:sy n="130" d="100"/>
        </p:scale>
        <p:origin x="3112" y="680"/>
      </p:cViewPr>
      <p:guideLst>
        <p:guide orient="horz" pos="2168"/>
        <p:guide pos="3840"/>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
            <a:pPr lvl="0" eaLnBrk="1" hangingPunct="1"/>
            <a:endParaRPr lang="en-GB" altLang="en-US" sz="1200">
              <a:latin typeface="Calibri" panose="020F0502020204030204" charset="0"/>
            </a:endParaRPr>
          </a:p>
        </p:txBody>
      </p:sp>
      <p:sp>
        <p:nvSpPr>
          <p:cNvPr id="3" name="Date Placeholder 2"/>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
            <a:pPr lvl="0" algn="r" eaLnBrk="1" hangingPunct="1"/>
            <a:endParaRPr lang="en-GB" altLang="en-US" sz="1200">
              <a:latin typeface="Calibri" panose="020F0502020204030204" charset="0"/>
            </a:endParaRPr>
          </a:p>
        </p:txBody>
      </p:sp>
      <p:sp>
        <p:nvSpPr>
          <p:cNvPr id="4" name="Footer Placeholder 3"/>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
            <a:pPr lvl="0" eaLnBrk="1" hangingPunct="1"/>
            <a:endParaRPr lang="en-GB" altLang="en-US" sz="1200">
              <a:latin typeface="Calibri" panose="020F0502020204030204" charset="0"/>
            </a:endParaRPr>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
            <a:pPr lvl="0" algn="r" eaLnBrk="1" hangingPunct="1"/>
            <a:fld id="{9A0DB2DC-4C9A-4742-B13C-FB6460FD3503}" type="slidenum">
              <a:rPr lang="en-GB" altLang="en-US" sz="1200">
                <a:latin typeface="Calibri" panose="020F0502020204030204" charset="0"/>
              </a:rPr>
            </a:fld>
            <a:endParaRPr lang="en-GB" altLang="en-US" sz="1200">
              <a:latin typeface="Calibri" panose="020F05020202040302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
            <a:pPr lvl="0" eaLnBrk="1" hangingPunct="1"/>
            <a:endParaRPr lang="en-GB" altLang="en-US" sz="1200">
              <a:latin typeface="Calibri" panose="020F0502020204030204" charset="0"/>
            </a:endParaRPr>
          </a:p>
        </p:txBody>
      </p:sp>
      <p:sp>
        <p:nvSpPr>
          <p:cNvPr id="3" name="Date Placeholder 2"/>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
            <a:pPr lvl="0" algn="r" eaLnBrk="1" hangingPunct="1"/>
            <a:endParaRPr lang="en-GB" altLang="en-US" sz="1200">
              <a:latin typeface="Calibri" panose="020F0502020204030204" charset="0"/>
            </a:endParaRPr>
          </a:p>
        </p:txBody>
      </p:sp>
      <p:sp>
        <p:nvSpPr>
          <p:cNvPr id="4" name="Slide Image Placeholder 3"/>
          <p:cNvSpPr>
            <a:spLocks noGrp="1" noRot="1" noChangeAspect="1"/>
          </p:cNvSpPr>
          <p:nvPr>
            <p:ph type="sldImg" idx="2"/>
          </p:nvPr>
        </p:nvSpPr>
        <p:spPr>
          <a:xfrm>
            <a:off x="137583" y="768350"/>
            <a:ext cx="6824133" cy="3838575"/>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GB"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
            <a:pPr lvl="0"/>
            <a:r>
              <a:t>Click to edit Master text styles</a:t>
            </a:r>
          </a:p>
          <a:p>
            <a:pPr lvl="1"/>
            <a:r>
              <a:t>Second level</a:t>
            </a:r>
          </a:p>
          <a:p>
            <a:pPr lvl="2"/>
            <a:r>
              <a:t>Third level</a:t>
            </a:r>
          </a:p>
          <a:p>
            <a:pPr lvl="3"/>
            <a:r>
              <a:t>Fourth level</a:t>
            </a:r>
          </a:p>
          <a:p>
            <a:pPr lvl="4"/>
            <a:r>
              <a:rPr lang="en-GB" altLang="x-none"/>
              <a:t>Fifth level</a:t>
            </a:r>
            <a:endParaRPr lang="en-GB" altLang="x-none"/>
          </a:p>
        </p:txBody>
      </p:sp>
      <p:sp>
        <p:nvSpPr>
          <p:cNvPr id="6" name="Footer Placeholder 5"/>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
            <a:pPr lvl="0" eaLnBrk="1" hangingPunct="1"/>
            <a:endParaRPr lang="en-GB" altLang="en-US" sz="1200">
              <a:latin typeface="Calibri" panose="020F0502020204030204" charset="0"/>
            </a:endParaRPr>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
            <a:pPr lvl="0" algn="r" eaLnBrk="1" hangingPunct="1"/>
            <a:fld id="{9A0DB2DC-4C9A-4742-B13C-FB6460FD3503}" type="slidenum">
              <a:rPr lang="en-GB" altLang="en-US" sz="1200">
                <a:latin typeface="Calibri" panose="020F0502020204030204" charset="0"/>
              </a:rPr>
            </a:fld>
            <a:endParaRPr lang="en-GB" altLang="en-US" sz="1200">
              <a:latin typeface="Calibri" panose="020F050202020403020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Slide Image Placeholder 1"/>
          <p:cNvSpPr>
            <a:spLocks noGrp="1" noRot="1" noChangeAspect="1" noTextEdit="1"/>
          </p:cNvSpPr>
          <p:nvPr>
            <p:ph type="sldImg"/>
          </p:nvPr>
        </p:nvSpPr>
        <p:spPr>
          <a:ln>
            <a:solidFill>
              <a:srgbClr val="000000">
                <a:alpha val="100000"/>
              </a:srgbClr>
            </a:solidFill>
            <a:miter lim="800000"/>
          </a:ln>
        </p:spPr>
      </p:sp>
      <p:sp>
        <p:nvSpPr>
          <p:cNvPr id="18434" name="Notes Placeholder 2"/>
          <p:cNvSpPr>
            <a:spLocks noGrp="1"/>
          </p:cNvSpPr>
          <p:nvPr>
            <p:ph type="body" idx="1"/>
          </p:nvPr>
        </p:nvSpPr>
        <p:spPr>
          <a:noFill/>
          <a:ln>
            <a:noFill/>
          </a:ln>
        </p:spPr>
        <p:txBody>
          <a:bodyPr wrap="square" lIns="91440" tIns="45720" rIns="91440" bIns="45720" anchor="t"/>
          <a:p>
            <a:pPr lvl="0" eaLnBrk="1" hangingPunct="1">
              <a:spcBef>
                <a:spcPct val="0"/>
              </a:spcBef>
            </a:pPr>
            <a:endParaRPr lang="en-GB" altLang="en-US"/>
          </a:p>
        </p:txBody>
      </p:sp>
      <p:sp>
        <p:nvSpPr>
          <p:cNvPr id="18435" name="Slide Number Placeholder 3"/>
          <p:cNvSpPr txBox="1">
            <a:spLocks noGrp="1"/>
          </p:cNvSpPr>
          <p:nvPr/>
        </p:nvSpPr>
        <p:spPr>
          <a:xfrm>
            <a:off x="4021138" y="9721850"/>
            <a:ext cx="3076575" cy="511175"/>
          </a:xfrm>
          <a:prstGeom prst="rect">
            <a:avLst/>
          </a:prstGeom>
          <a:noFill/>
          <a:ln w="9525">
            <a:noFill/>
          </a:ln>
        </p:spPr>
        <p:txBody>
          <a:bodyPr anchor="b"/>
          <a:p>
            <a:pPr lvl="0" algn="r" eaLnBrk="1" hangingPunct="1">
              <a:spcBef>
                <a:spcPct val="0"/>
              </a:spcBef>
            </a:pPr>
            <a:fld id="{9A0DB2DC-4C9A-4742-B13C-FB6460FD3503}" type="slidenum">
              <a:rPr lang="en-GB" altLang="en-US">
                <a:cs typeface="Arial" panose="020B0604020202020204" pitchFamily="34" charset="0"/>
              </a:rPr>
            </a:fld>
            <a:endParaRPr lang="en-GB" altLang="en-US">
              <a:ea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Rectangle 7"/>
          <p:cNvSpPr txBox="1">
            <a:spLocks noGrp="1"/>
          </p:cNvSpPr>
          <p:nvPr/>
        </p:nvSpPr>
        <p:spPr>
          <a:xfrm>
            <a:off x="4021138" y="9721850"/>
            <a:ext cx="3076575" cy="511175"/>
          </a:xfrm>
          <a:prstGeom prst="rect">
            <a:avLst/>
          </a:prstGeom>
          <a:noFill/>
          <a:ln w="9525">
            <a:noFill/>
          </a:ln>
        </p:spPr>
        <p:txBody>
          <a:bodyPr lIns="99048" tIns="49524" rIns="99048" bIns="49524" anchor="b"/>
          <a:p>
            <a:pPr lvl="0" algn="r" defTabSz="990600" eaLnBrk="1" hangingPunct="1">
              <a:spcBef>
                <a:spcPct val="0"/>
              </a:spcBef>
            </a:pPr>
            <a:fld id="{9A0DB2DC-4C9A-4742-B13C-FB6460FD3503}" type="slidenum">
              <a:rPr lang="en-GB" altLang="en-US" sz="1300">
                <a:latin typeface="Arial" panose="020B0604020202020204" pitchFamily="34" charset="0"/>
                <a:ea typeface="MS PGothic" panose="020B0600070205080204" charset="-128"/>
              </a:rPr>
            </a:fld>
            <a:endParaRPr lang="en-GB" altLang="en-US" sz="1300">
              <a:latin typeface="Arial" panose="020B0604020202020204" pitchFamily="34" charset="0"/>
              <a:ea typeface="MS PGothic" panose="020B0600070205080204" charset="-128"/>
            </a:endParaRPr>
          </a:p>
        </p:txBody>
      </p:sp>
      <p:sp>
        <p:nvSpPr>
          <p:cNvPr id="73730" name="Rectangle 2"/>
          <p:cNvSpPr>
            <a:spLocks noRot="1" noTextEdit="1"/>
          </p:cNvSpPr>
          <p:nvPr>
            <p:ph type="sldImg"/>
          </p:nvPr>
        </p:nvSpPr>
        <p:spPr>
          <a:xfrm>
            <a:off x="138995" y="768350"/>
            <a:ext cx="6821312" cy="3836988"/>
          </a:xfrm>
          <a:ln>
            <a:solidFill>
              <a:srgbClr val="000000">
                <a:alpha val="100000"/>
              </a:srgbClr>
            </a:solidFill>
            <a:miter lim="800000"/>
          </a:ln>
        </p:spPr>
      </p:sp>
      <p:sp>
        <p:nvSpPr>
          <p:cNvPr id="73731" name="Rectangle 3"/>
          <p:cNvSpPr>
            <a:spLocks noGrp="1"/>
          </p:cNvSpPr>
          <p:nvPr>
            <p:ph type="body" idx="1"/>
          </p:nvPr>
        </p:nvSpPr>
        <p:spPr>
          <a:xfrm>
            <a:off x="709613" y="4859338"/>
            <a:ext cx="5680075" cy="4606925"/>
          </a:xfrm>
          <a:noFill/>
          <a:ln>
            <a:noFill/>
          </a:ln>
        </p:spPr>
        <p:txBody>
          <a:bodyPr wrap="square" lIns="99048" tIns="49524" rIns="99048" bIns="49524" anchor="t"/>
          <a:p>
            <a:pPr lvl="0"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Grp="1" noRot="1" noChangeAspect="1" noTextEdit="1"/>
          </p:cNvSpPr>
          <p:nvPr>
            <p:ph type="sldImg"/>
          </p:nvPr>
        </p:nvSpPr>
        <p:spPr>
          <a:ln>
            <a:solidFill>
              <a:srgbClr val="000000">
                <a:alpha val="100000"/>
              </a:srgbClr>
            </a:solidFill>
            <a:miter lim="800000"/>
          </a:ln>
        </p:spPr>
      </p:sp>
      <p:sp>
        <p:nvSpPr>
          <p:cNvPr id="81922" name="Rectangle 3"/>
          <p:cNvSpPr>
            <a:spLocks noGrp="1"/>
          </p:cNvSpPr>
          <p:nvPr>
            <p:ph type="body" idx="1"/>
          </p:nvPr>
        </p:nvSpPr>
        <p:spPr>
          <a:noFill/>
          <a:ln>
            <a:noFill/>
          </a:ln>
        </p:spPr>
        <p:txBody>
          <a:bodyPr wrap="square" lIns="96661" tIns="48331" rIns="96661" bIns="48331" anchor="t"/>
          <a:p>
            <a:pPr lvl="0"/>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2"/>
          <p:cNvSpPr>
            <a:spLocks noGrp="1" noRot="1" noChangeAspect="1" noTextEdit="1"/>
          </p:cNvSpPr>
          <p:nvPr>
            <p:ph type="sldImg"/>
          </p:nvPr>
        </p:nvSpPr>
        <p:spPr>
          <a:ln>
            <a:solidFill>
              <a:srgbClr val="000000">
                <a:alpha val="100000"/>
              </a:srgbClr>
            </a:solidFill>
            <a:miter lim="800000"/>
          </a:ln>
        </p:spPr>
      </p:sp>
      <p:sp>
        <p:nvSpPr>
          <p:cNvPr id="84994" name="Rectangle 3"/>
          <p:cNvSpPr>
            <a:spLocks noGrp="1"/>
          </p:cNvSpPr>
          <p:nvPr>
            <p:ph type="body" idx="1"/>
          </p:nvPr>
        </p:nvSpPr>
        <p:spPr>
          <a:noFill/>
          <a:ln>
            <a:noFill/>
          </a:ln>
        </p:spPr>
        <p:txBody>
          <a:bodyPr wrap="square" lIns="91440" tIns="45720" rIns="91440" bIns="45720" anchor="t"/>
          <a:p>
            <a:pPr lvl="0"/>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a:spLocks noGrp="1" noRot="1" noChangeAspect="1" noTextEdit="1"/>
          </p:cNvSpPr>
          <p:nvPr>
            <p:ph type="sldImg"/>
          </p:nvPr>
        </p:nvSpPr>
        <p:spPr>
          <a:ln>
            <a:solidFill>
              <a:srgbClr val="000000">
                <a:alpha val="100000"/>
              </a:srgbClr>
            </a:solidFill>
            <a:miter lim="800000"/>
          </a:ln>
        </p:spPr>
      </p:sp>
      <p:sp>
        <p:nvSpPr>
          <p:cNvPr id="20482" name="Rectangle 3"/>
          <p:cNvSpPr>
            <a:spLocks noGrp="1"/>
          </p:cNvSpPr>
          <p:nvPr>
            <p:ph type="body" idx="1"/>
          </p:nvPr>
        </p:nvSpPr>
        <p:spPr>
          <a:noFill/>
          <a:ln>
            <a:noFill/>
          </a:ln>
        </p:spPr>
        <p:txBody>
          <a:bodyPr wrap="square" lIns="91440" tIns="45720" rIns="91440" bIns="45720" anchor="t"/>
          <a:p>
            <a:pPr lvl="0"/>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noRot="1" noChangeAspect="1" noTextEdit="1"/>
          </p:cNvSpPr>
          <p:nvPr>
            <p:ph type="sldImg"/>
          </p:nvPr>
        </p:nvSpPr>
        <p:spPr>
          <a:ln>
            <a:solidFill>
              <a:srgbClr val="000000">
                <a:alpha val="100000"/>
              </a:srgbClr>
            </a:solidFill>
            <a:miter lim="800000"/>
          </a:ln>
        </p:spPr>
      </p:sp>
      <p:sp>
        <p:nvSpPr>
          <p:cNvPr id="26626" name="Rectangle 3"/>
          <p:cNvSpPr>
            <a:spLocks noGrp="1"/>
          </p:cNvSpPr>
          <p:nvPr>
            <p:ph type="body" idx="1"/>
          </p:nvPr>
        </p:nvSpPr>
        <p:spPr>
          <a:noFill/>
          <a:ln>
            <a:noFill/>
          </a:ln>
        </p:spPr>
        <p:txBody>
          <a:bodyPr wrap="square" lIns="96661" tIns="48331" rIns="96661" bIns="48331" anchor="t"/>
          <a:p>
            <a:pPr lvl="0"/>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2"/>
          <p:cNvSpPr>
            <a:spLocks noGrp="1" noRot="1" noChangeAspect="1" noTextEdit="1"/>
          </p:cNvSpPr>
          <p:nvPr>
            <p:ph type="sldImg"/>
          </p:nvPr>
        </p:nvSpPr>
        <p:spPr>
          <a:ln>
            <a:solidFill>
              <a:srgbClr val="000000">
                <a:alpha val="100000"/>
              </a:srgbClr>
            </a:solidFill>
            <a:miter lim="800000"/>
          </a:ln>
        </p:spPr>
      </p:sp>
      <p:sp>
        <p:nvSpPr>
          <p:cNvPr id="28674" name="Rectangle 3"/>
          <p:cNvSpPr>
            <a:spLocks noGrp="1"/>
          </p:cNvSpPr>
          <p:nvPr>
            <p:ph type="body" idx="1"/>
          </p:nvPr>
        </p:nvSpPr>
        <p:spPr>
          <a:noFill/>
          <a:ln>
            <a:noFill/>
          </a:ln>
        </p:spPr>
        <p:txBody>
          <a:bodyPr wrap="square" lIns="91440" tIns="45720" rIns="91440" bIns="45720" anchor="t"/>
          <a:p>
            <a:pPr lvl="0"/>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noRot="1" noChangeAspect="1" noTextEdit="1"/>
          </p:cNvSpPr>
          <p:nvPr>
            <p:ph type="sldImg"/>
          </p:nvPr>
        </p:nvSpPr>
        <p:spPr>
          <a:xfrm>
            <a:off x="138554" y="766763"/>
            <a:ext cx="6826955" cy="3840162"/>
          </a:xfrm>
          <a:ln>
            <a:solidFill>
              <a:srgbClr val="000000">
                <a:alpha val="100000"/>
              </a:srgbClr>
            </a:solidFill>
            <a:miter lim="800000"/>
          </a:ln>
        </p:spPr>
      </p:sp>
      <p:sp>
        <p:nvSpPr>
          <p:cNvPr id="30722" name="Rectangle 3"/>
          <p:cNvSpPr>
            <a:spLocks noGrp="1"/>
          </p:cNvSpPr>
          <p:nvPr>
            <p:ph type="body" idx="1"/>
          </p:nvPr>
        </p:nvSpPr>
        <p:spPr>
          <a:xfrm>
            <a:off x="709613" y="4864100"/>
            <a:ext cx="5681662" cy="4603750"/>
          </a:xfrm>
          <a:noFill/>
          <a:ln>
            <a:noFill/>
          </a:ln>
        </p:spPr>
        <p:txBody>
          <a:bodyPr wrap="square" lIns="96662" tIns="48331" rIns="96662" bIns="48331" anchor="t"/>
          <a:p>
            <a:pPr lvl="0"/>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noRot="1" noChangeAspect="1" noTextEdit="1"/>
          </p:cNvSpPr>
          <p:nvPr>
            <p:ph type="sldImg"/>
          </p:nvPr>
        </p:nvSpPr>
        <p:spPr>
          <a:ln>
            <a:solidFill>
              <a:srgbClr val="000000">
                <a:alpha val="100000"/>
              </a:srgbClr>
            </a:solidFill>
            <a:miter lim="800000"/>
          </a:ln>
        </p:spPr>
      </p:sp>
      <p:sp>
        <p:nvSpPr>
          <p:cNvPr id="34818" name="Rectangle 3"/>
          <p:cNvSpPr>
            <a:spLocks noGrp="1"/>
          </p:cNvSpPr>
          <p:nvPr>
            <p:ph type="body" idx="1"/>
          </p:nvPr>
        </p:nvSpPr>
        <p:spPr>
          <a:noFill/>
          <a:ln>
            <a:noFill/>
          </a:ln>
        </p:spPr>
        <p:txBody>
          <a:bodyPr wrap="square" lIns="91440" tIns="45720" rIns="91440" bIns="45720" anchor="t"/>
          <a:p>
            <a:pPr lvl="0"/>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2"/>
          <p:cNvSpPr>
            <a:spLocks noGrp="1" noRot="1" noChangeAspect="1" noTextEdit="1"/>
          </p:cNvSpPr>
          <p:nvPr>
            <p:ph type="sldImg"/>
          </p:nvPr>
        </p:nvSpPr>
        <p:spPr>
          <a:ln>
            <a:solidFill>
              <a:srgbClr val="000000">
                <a:alpha val="100000"/>
              </a:srgbClr>
            </a:solidFill>
            <a:miter lim="800000"/>
          </a:ln>
        </p:spPr>
      </p:sp>
      <p:sp>
        <p:nvSpPr>
          <p:cNvPr id="36866" name="Rectangle 3"/>
          <p:cNvSpPr>
            <a:spLocks noGrp="1"/>
          </p:cNvSpPr>
          <p:nvPr>
            <p:ph type="body" idx="1"/>
          </p:nvPr>
        </p:nvSpPr>
        <p:spPr>
          <a:noFill/>
          <a:ln>
            <a:noFill/>
          </a:ln>
        </p:spPr>
        <p:txBody>
          <a:bodyPr wrap="square" lIns="96661" tIns="48331" rIns="96661" bIns="48331" anchor="t"/>
          <a:p>
            <a:pPr lvl="0"/>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noRot="1" noChangeAspect="1" noTextEdit="1"/>
          </p:cNvSpPr>
          <p:nvPr>
            <p:ph type="sldImg"/>
          </p:nvPr>
        </p:nvSpPr>
        <p:spPr>
          <a:ln>
            <a:solidFill>
              <a:srgbClr val="000000">
                <a:alpha val="100000"/>
              </a:srgbClr>
            </a:solidFill>
            <a:miter lim="800000"/>
          </a:ln>
        </p:spPr>
      </p:sp>
      <p:sp>
        <p:nvSpPr>
          <p:cNvPr id="38914" name="Rectangle 3"/>
          <p:cNvSpPr>
            <a:spLocks noGrp="1"/>
          </p:cNvSpPr>
          <p:nvPr>
            <p:ph type="body" idx="1"/>
          </p:nvPr>
        </p:nvSpPr>
        <p:spPr>
          <a:noFill/>
          <a:ln>
            <a:noFill/>
          </a:ln>
        </p:spPr>
        <p:txBody>
          <a:bodyPr wrap="square" lIns="96661" tIns="48331" rIns="96661" bIns="48331" anchor="t"/>
          <a:p>
            <a:pPr lvl="0"/>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noRot="1" noChangeAspect="1" noTextEdit="1"/>
          </p:cNvSpPr>
          <p:nvPr>
            <p:ph type="sldImg"/>
          </p:nvPr>
        </p:nvSpPr>
        <p:spPr>
          <a:ln>
            <a:solidFill>
              <a:srgbClr val="000000">
                <a:alpha val="100000"/>
              </a:srgbClr>
            </a:solidFill>
            <a:miter lim="800000"/>
          </a:ln>
        </p:spPr>
      </p:sp>
      <p:sp>
        <p:nvSpPr>
          <p:cNvPr id="70658" name="Rectangle 3"/>
          <p:cNvSpPr>
            <a:spLocks noGrp="1"/>
          </p:cNvSpPr>
          <p:nvPr>
            <p:ph type="body" idx="1"/>
          </p:nvPr>
        </p:nvSpPr>
        <p:spPr>
          <a:noFill/>
          <a:ln>
            <a:noFill/>
          </a:ln>
        </p:spPr>
        <p:txBody>
          <a:bodyPr wrap="square" lIns="91440" tIns="45720" rIns="91440" bIns="45720" anchor="t"/>
          <a:p>
            <a:pPr lvl="0"/>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p>
            <a:pPr lvl="0" eaLnBrk="1" hangingPunct="1"/>
            <a:endParaRPr lang="en-GB" altLang="en-US"/>
          </a:p>
        </p:txBody>
      </p:sp>
      <p:sp>
        <p:nvSpPr>
          <p:cNvPr id="5" name="Footer Placeholder 4"/>
          <p:cNvSpPr>
            <a:spLocks noGrp="1"/>
          </p:cNvSpPr>
          <p:nvPr>
            <p:ph type="ftr" sz="quarter" idx="11"/>
          </p:nvPr>
        </p:nvSpPr>
        <p:spPr/>
        <p:txBody>
          <a:bodyPr/>
          <a:p>
            <a:pPr lvl="0" eaLnBrk="1" hangingPunct="1"/>
            <a:endParaRPr lang="en-GB" altLang="en-US"/>
          </a:p>
        </p:txBody>
      </p:sp>
      <p:sp>
        <p:nvSpPr>
          <p:cNvPr id="6" name="Slide Number Placeholder 5"/>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p>
            <a:pPr lvl="0" eaLnBrk="1" hangingPunct="1"/>
            <a:endParaRPr lang="en-GB" altLang="en-US"/>
          </a:p>
        </p:txBody>
      </p:sp>
      <p:sp>
        <p:nvSpPr>
          <p:cNvPr id="5" name="Footer Placeholder 4"/>
          <p:cNvSpPr>
            <a:spLocks noGrp="1"/>
          </p:cNvSpPr>
          <p:nvPr>
            <p:ph type="ftr" sz="quarter" idx="11"/>
          </p:nvPr>
        </p:nvSpPr>
        <p:spPr/>
        <p:txBody>
          <a:bodyPr/>
          <a:p>
            <a:pPr lvl="0" eaLnBrk="1" hangingPunct="1"/>
            <a:endParaRPr lang="en-GB" altLang="en-US"/>
          </a:p>
        </p:txBody>
      </p:sp>
      <p:sp>
        <p:nvSpPr>
          <p:cNvPr id="6" name="Slide Number Placeholder 5"/>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6988"/>
            <a:ext cx="2743200" cy="6264276"/>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6988"/>
            <a:ext cx="8026400" cy="6264276"/>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p>
            <a:pPr lvl="0" eaLnBrk="1" hangingPunct="1"/>
            <a:endParaRPr lang="en-GB" altLang="en-US"/>
          </a:p>
        </p:txBody>
      </p:sp>
      <p:sp>
        <p:nvSpPr>
          <p:cNvPr id="5" name="Footer Placeholder 4"/>
          <p:cNvSpPr>
            <a:spLocks noGrp="1"/>
          </p:cNvSpPr>
          <p:nvPr>
            <p:ph type="ftr" sz="quarter" idx="11"/>
          </p:nvPr>
        </p:nvSpPr>
        <p:spPr/>
        <p:txBody>
          <a:bodyPr/>
          <a:p>
            <a:pPr lvl="0" eaLnBrk="1" hangingPunct="1"/>
            <a:endParaRPr lang="en-GB" altLang="en-US"/>
          </a:p>
        </p:txBody>
      </p:sp>
      <p:sp>
        <p:nvSpPr>
          <p:cNvPr id="6" name="Slide Number Placeholder 5"/>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9829800" y="0"/>
            <a:ext cx="2351617" cy="908050"/>
          </a:xfrm>
          <a:prstGeom prst="rect">
            <a:avLst/>
          </a:prstGeom>
          <a:solidFill>
            <a:schemeClr val="tx1"/>
          </a:solidFill>
          <a:ln w="9525">
            <a:solidFill>
              <a:schemeClr val="tx1"/>
            </a:solidFill>
            <a:round/>
          </a:ln>
        </p:spPr>
        <p:txBody>
          <a:bodyPr/>
          <a:p>
            <a:pPr lvl="0" algn="ctr" eaLnBrk="1" hangingPunct="1"/>
            <a:endParaRPr lang="en-GB" altLang="en-US">
              <a:latin typeface="Arial" panose="020B0604020202020204" pitchFamily="34" charset="0"/>
              <a:ea typeface="MS PGothic" panose="020B0600070205080204" charset="-128"/>
            </a:endParaRPr>
          </a:p>
        </p:txBody>
      </p:sp>
      <p:sp>
        <p:nvSpPr>
          <p:cNvPr id="2" name="Date Placeholder 1"/>
          <p:cNvSpPr>
            <a:spLocks noGrp="1"/>
          </p:cNvSpPr>
          <p:nvPr>
            <p:ph type="dt" sz="half" idx="10"/>
          </p:nvPr>
        </p:nvSpPr>
        <p:spPr/>
        <p:txBody>
          <a:bodyPr/>
          <a:p>
            <a:pPr lvl="0" eaLnBrk="1" hangingPunct="1"/>
            <a:endParaRPr lang="en-GB" altLang="en-US"/>
          </a:p>
        </p:txBody>
      </p:sp>
      <p:sp>
        <p:nvSpPr>
          <p:cNvPr id="3" name="Footer Placeholder 2"/>
          <p:cNvSpPr>
            <a:spLocks noGrp="1"/>
          </p:cNvSpPr>
          <p:nvPr>
            <p:ph type="ftr" sz="quarter" idx="11"/>
          </p:nvPr>
        </p:nvSpPr>
        <p:spPr/>
        <p:txBody>
          <a:bodyPr/>
          <a:p>
            <a:pPr lvl="0" eaLnBrk="1" hangingPunct="1"/>
            <a:endParaRPr lang="en-GB" altLang="en-US"/>
          </a:p>
        </p:txBody>
      </p:sp>
      <p:sp>
        <p:nvSpPr>
          <p:cNvPr id="4" name="Slide Number Placeholder 3"/>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tx1"/>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9829800" y="0"/>
            <a:ext cx="2351617" cy="908050"/>
          </a:xfrm>
          <a:prstGeom prst="rect">
            <a:avLst/>
          </a:prstGeom>
          <a:solidFill>
            <a:schemeClr val="tx1"/>
          </a:solidFill>
          <a:ln w="9525">
            <a:solidFill>
              <a:schemeClr val="tx1"/>
            </a:solidFill>
            <a:round/>
          </a:ln>
        </p:spPr>
        <p:txBody>
          <a:bodyPr/>
          <a:p>
            <a:pPr lvl="0" algn="ctr" eaLnBrk="1" hangingPunct="1"/>
            <a:endParaRPr lang="en-GB" altLang="en-US">
              <a:latin typeface="Arial" panose="020B0604020202020204" pitchFamily="34" charset="0"/>
              <a:ea typeface="MS PGothic" panose="020B0600070205080204" charset="-128"/>
            </a:endParaRPr>
          </a:p>
        </p:txBody>
      </p:sp>
      <p:sp>
        <p:nvSpPr>
          <p:cNvPr id="2" name="Title 1"/>
          <p:cNvSpPr>
            <a:spLocks noGrp="1"/>
          </p:cNvSpPr>
          <p:nvPr>
            <p:ph type="title"/>
          </p:nvPr>
        </p:nvSpPr>
        <p:spPr/>
        <p:txBody>
          <a:bodyPr/>
          <a:lstStyle>
            <a:lvl1pPr>
              <a:defRPr>
                <a:solidFill>
                  <a:srgbClr val="FFFFFF"/>
                </a:solidFill>
              </a:defRPr>
            </a:lvl1pPr>
          </a:lstStyle>
          <a:p>
            <a:r>
              <a:rPr lang="en-GB" smtClean="0"/>
              <a:t>Click to edit Master title style</a:t>
            </a:r>
            <a:endParaRPr lang="en-GB"/>
          </a:p>
        </p:txBody>
      </p:sp>
      <p:sp>
        <p:nvSpPr>
          <p:cNvPr id="6" name="Content Placeholder 2"/>
          <p:cNvSpPr>
            <a:spLocks noGrp="1"/>
          </p:cNvSpPr>
          <p:nvPr>
            <p:ph idx="1"/>
          </p:nvPr>
        </p:nvSpPr>
        <p:spPr>
          <a:xfrm>
            <a:off x="609600" y="1268413"/>
            <a:ext cx="10972800" cy="496887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smtClean="0"/>
              <a:t>Click to edit Master text styles</a:t>
            </a:r>
            <a:endParaRPr lang="en-GB" smtClean="0"/>
          </a:p>
          <a:p>
            <a:pPr lvl="1"/>
            <a:r>
              <a:rPr lang="en-GB" smtClean="0"/>
              <a:t>Second level</a:t>
            </a:r>
            <a:endParaRPr lang="en-GB" smtClean="0"/>
          </a:p>
          <a:p>
            <a:pPr lvl="2"/>
            <a:r>
              <a:rPr lang="en-GB" smtClean="0"/>
              <a:t>Third level</a:t>
            </a:r>
            <a:endParaRPr lang="en-GB" smtClean="0"/>
          </a:p>
          <a:p>
            <a:pPr lvl="3"/>
            <a:r>
              <a:rPr lang="en-GB" smtClean="0"/>
              <a:t>Fourth level</a:t>
            </a:r>
            <a:endParaRPr lang="en-GB" smtClean="0"/>
          </a:p>
          <a:p>
            <a:pPr lvl="4"/>
            <a:r>
              <a:rPr lang="en-GB" smtClean="0"/>
              <a:t>Fifth level</a:t>
            </a:r>
            <a:endParaRPr lang="en-US"/>
          </a:p>
        </p:txBody>
      </p:sp>
      <p:sp>
        <p:nvSpPr>
          <p:cNvPr id="9" name="Date Placeholder 2"/>
          <p:cNvSpPr>
            <a:spLocks noGrp="1"/>
          </p:cNvSpPr>
          <p:nvPr>
            <p:ph type="dt" sz="half" idx="2"/>
          </p:nvPr>
        </p:nvSpPr>
        <p:spPr bwMode="auto">
          <a:xfrm>
            <a:off x="609600" y="6381750"/>
            <a:ext cx="2844800" cy="339725"/>
          </a:xfrm>
          <a:prstGeom prst="rect">
            <a:avLst/>
          </a:prstGeom>
          <a:ln>
            <a:miter lim="800000"/>
          </a:ln>
        </p:spPr>
        <p:txBody>
          <a:bodyPr vert="horz" wrap="square" lIns="91440" tIns="45720" rIns="91440" bIns="45720" numCol="1" anchor="t" anchorCtr="0" compatLnSpc="1"/>
          <a:p>
            <a:pPr eaLnBrk="1" hangingPunct="1"/>
            <a:endParaRPr lang="en-GB" altLang="en-US">
              <a:solidFill>
                <a:srgbClr val="FFFFFF"/>
              </a:solidFill>
              <a:latin typeface="Verdana" panose="020B0604030504040204" charset="0"/>
            </a:endParaRPr>
          </a:p>
        </p:txBody>
      </p:sp>
      <p:sp>
        <p:nvSpPr>
          <p:cNvPr id="10" name="Footer Placeholder 3"/>
          <p:cNvSpPr>
            <a:spLocks noGrp="1"/>
          </p:cNvSpPr>
          <p:nvPr>
            <p:ph type="ftr" sz="quarter" idx="3"/>
          </p:nvPr>
        </p:nvSpPr>
        <p:spPr bwMode="auto">
          <a:xfrm>
            <a:off x="4165600" y="6381750"/>
            <a:ext cx="3860800" cy="339725"/>
          </a:xfrm>
          <a:prstGeom prst="rect">
            <a:avLst/>
          </a:prstGeom>
          <a:ln>
            <a:miter lim="800000"/>
          </a:ln>
        </p:spPr>
        <p:txBody>
          <a:bodyPr vert="horz" wrap="square" lIns="91440" tIns="45720" rIns="91440" bIns="45720" numCol="1" anchor="t" anchorCtr="0" compatLnSpc="1"/>
          <a:p>
            <a:pPr algn="ctr" eaLnBrk="1" hangingPunct="1"/>
            <a:endParaRPr lang="en-GB" altLang="x-none">
              <a:solidFill>
                <a:srgbClr val="FFFFFF"/>
              </a:solidFill>
              <a:latin typeface="Verdana" panose="020B0604030504040204" charset="0"/>
            </a:endParaRPr>
          </a:p>
        </p:txBody>
      </p:sp>
      <p:sp>
        <p:nvSpPr>
          <p:cNvPr id="11" name="Slide Number Placeholder 4"/>
          <p:cNvSpPr>
            <a:spLocks noGrp="1"/>
          </p:cNvSpPr>
          <p:nvPr>
            <p:ph type="sldNum" sz="quarter" idx="4"/>
          </p:nvPr>
        </p:nvSpPr>
        <p:spPr bwMode="auto">
          <a:xfrm>
            <a:off x="8737600" y="6381750"/>
            <a:ext cx="2844800" cy="339725"/>
          </a:xfrm>
          <a:prstGeom prst="rect">
            <a:avLst/>
          </a:prstGeom>
          <a:ln>
            <a:miter lim="800000"/>
          </a:ln>
        </p:spPr>
        <p:txBody>
          <a:bodyPr vert="horz" wrap="square" lIns="91440" tIns="45720" rIns="91440" bIns="45720" numCol="1" anchor="t" anchorCtr="0" compatLnSpc="1"/>
          <a:p>
            <a:pPr algn="r" eaLnBrk="1" hangingPunct="1"/>
            <a:fld id="{9A0DB2DC-4C9A-4742-B13C-FB6460FD3503}" type="slidenum">
              <a:rPr lang="en-GB" altLang="en-US">
                <a:solidFill>
                  <a:srgbClr val="FFFFFF"/>
                </a:solidFill>
                <a:latin typeface="Verdana" panose="020B0604030504040204" charset="0"/>
              </a:rPr>
            </a:fld>
            <a:endParaRPr lang="en-GB" altLang="en-US">
              <a:solidFill>
                <a:srgbClr val="FFFFFF"/>
              </a:solidFill>
              <a:latin typeface="Verdana" panose="020B060403050404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p>
            <a:pPr lvl="0" eaLnBrk="1" hangingPunct="1"/>
            <a:endParaRPr lang="en-GB" altLang="en-US"/>
          </a:p>
        </p:txBody>
      </p:sp>
      <p:sp>
        <p:nvSpPr>
          <p:cNvPr id="5" name="Footer Placeholder 4"/>
          <p:cNvSpPr>
            <a:spLocks noGrp="1"/>
          </p:cNvSpPr>
          <p:nvPr>
            <p:ph type="ftr" sz="quarter" idx="11"/>
          </p:nvPr>
        </p:nvSpPr>
        <p:spPr/>
        <p:txBody>
          <a:bodyPr/>
          <a:p>
            <a:pPr lvl="0" eaLnBrk="1" hangingPunct="1"/>
            <a:endParaRPr lang="en-GB" altLang="en-US"/>
          </a:p>
        </p:txBody>
      </p:sp>
      <p:sp>
        <p:nvSpPr>
          <p:cNvPr id="6" name="Slide Number Placeholder 5"/>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lvl="0" eaLnBrk="1" hangingPunct="1"/>
            <a:endParaRPr lang="en-GB" altLang="en-US"/>
          </a:p>
        </p:txBody>
      </p:sp>
      <p:sp>
        <p:nvSpPr>
          <p:cNvPr id="5" name="Footer Placeholder 4"/>
          <p:cNvSpPr>
            <a:spLocks noGrp="1"/>
          </p:cNvSpPr>
          <p:nvPr>
            <p:ph type="ftr" sz="quarter" idx="11"/>
          </p:nvPr>
        </p:nvSpPr>
        <p:spPr/>
        <p:txBody>
          <a:bodyPr/>
          <a:p>
            <a:pPr lvl="0" eaLnBrk="1" hangingPunct="1"/>
            <a:endParaRPr lang="en-GB" altLang="en-US"/>
          </a:p>
        </p:txBody>
      </p:sp>
      <p:sp>
        <p:nvSpPr>
          <p:cNvPr id="6" name="Slide Number Placeholder 5"/>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268413"/>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6197600" y="1268413"/>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4"/>
          <p:cNvSpPr>
            <a:spLocks noGrp="1"/>
          </p:cNvSpPr>
          <p:nvPr>
            <p:ph type="dt" sz="half" idx="10"/>
          </p:nvPr>
        </p:nvSpPr>
        <p:spPr/>
        <p:txBody>
          <a:bodyPr/>
          <a:p>
            <a:pPr lvl="0" eaLnBrk="1" hangingPunct="1"/>
            <a:endParaRPr lang="en-GB" altLang="en-US"/>
          </a:p>
        </p:txBody>
      </p:sp>
      <p:sp>
        <p:nvSpPr>
          <p:cNvPr id="6" name="Footer Placeholder 5"/>
          <p:cNvSpPr>
            <a:spLocks noGrp="1"/>
          </p:cNvSpPr>
          <p:nvPr>
            <p:ph type="ftr" sz="quarter" idx="11"/>
          </p:nvPr>
        </p:nvSpPr>
        <p:spPr/>
        <p:txBody>
          <a:bodyPr/>
          <a:p>
            <a:pPr lvl="0" eaLnBrk="1" hangingPunct="1"/>
            <a:endParaRPr lang="en-GB" altLang="en-US"/>
          </a:p>
        </p:txBody>
      </p:sp>
      <p:sp>
        <p:nvSpPr>
          <p:cNvPr id="7" name="Slide Number Placeholder 6"/>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6"/>
          <p:cNvSpPr>
            <a:spLocks noGrp="1"/>
          </p:cNvSpPr>
          <p:nvPr>
            <p:ph type="dt" sz="half" idx="10"/>
          </p:nvPr>
        </p:nvSpPr>
        <p:spPr/>
        <p:txBody>
          <a:bodyPr/>
          <a:p>
            <a:pPr lvl="0" eaLnBrk="1" hangingPunct="1"/>
            <a:endParaRPr lang="en-GB" altLang="en-US"/>
          </a:p>
        </p:txBody>
      </p:sp>
      <p:sp>
        <p:nvSpPr>
          <p:cNvPr id="8" name="Footer Placeholder 7"/>
          <p:cNvSpPr>
            <a:spLocks noGrp="1"/>
          </p:cNvSpPr>
          <p:nvPr>
            <p:ph type="ftr" sz="quarter" idx="11"/>
          </p:nvPr>
        </p:nvSpPr>
        <p:spPr/>
        <p:txBody>
          <a:bodyPr/>
          <a:p>
            <a:pPr lvl="0" eaLnBrk="1" hangingPunct="1"/>
            <a:endParaRPr lang="en-GB" altLang="en-US"/>
          </a:p>
        </p:txBody>
      </p:sp>
      <p:sp>
        <p:nvSpPr>
          <p:cNvPr id="9" name="Slide Number Placeholder 8"/>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p>
            <a:pPr lvl="0" eaLnBrk="1" hangingPunct="1"/>
            <a:endParaRPr lang="en-GB" altLang="en-US"/>
          </a:p>
        </p:txBody>
      </p:sp>
      <p:sp>
        <p:nvSpPr>
          <p:cNvPr id="4" name="Footer Placeholder 3"/>
          <p:cNvSpPr>
            <a:spLocks noGrp="1"/>
          </p:cNvSpPr>
          <p:nvPr>
            <p:ph type="ftr" sz="quarter" idx="11"/>
          </p:nvPr>
        </p:nvSpPr>
        <p:spPr/>
        <p:txBody>
          <a:bodyPr/>
          <a:p>
            <a:pPr lvl="0" eaLnBrk="1" hangingPunct="1"/>
            <a:endParaRPr lang="en-GB" altLang="en-US"/>
          </a:p>
        </p:txBody>
      </p:sp>
      <p:sp>
        <p:nvSpPr>
          <p:cNvPr id="5" name="Slide Number Placeholder 4"/>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eaLnBrk="1" hangingPunct="1"/>
            <a:endParaRPr lang="en-GB" altLang="en-US"/>
          </a:p>
        </p:txBody>
      </p:sp>
      <p:sp>
        <p:nvSpPr>
          <p:cNvPr id="3" name="Footer Placeholder 2"/>
          <p:cNvSpPr>
            <a:spLocks noGrp="1"/>
          </p:cNvSpPr>
          <p:nvPr>
            <p:ph type="ftr" sz="quarter" idx="11"/>
          </p:nvPr>
        </p:nvSpPr>
        <p:spPr/>
        <p:txBody>
          <a:bodyPr/>
          <a:p>
            <a:pPr lvl="0" eaLnBrk="1" hangingPunct="1"/>
            <a:endParaRPr lang="en-GB" altLang="en-US"/>
          </a:p>
        </p:txBody>
      </p:sp>
      <p:sp>
        <p:nvSpPr>
          <p:cNvPr id="4" name="Slide Number Placeholder 3"/>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eaLnBrk="1" hangingPunct="1"/>
            <a:endParaRPr lang="en-GB" altLang="en-US"/>
          </a:p>
        </p:txBody>
      </p:sp>
      <p:sp>
        <p:nvSpPr>
          <p:cNvPr id="6" name="Footer Placeholder 5"/>
          <p:cNvSpPr>
            <a:spLocks noGrp="1"/>
          </p:cNvSpPr>
          <p:nvPr>
            <p:ph type="ftr" sz="quarter" idx="11"/>
          </p:nvPr>
        </p:nvSpPr>
        <p:spPr/>
        <p:txBody>
          <a:bodyPr/>
          <a:p>
            <a:pPr lvl="0" eaLnBrk="1" hangingPunct="1"/>
            <a:endParaRPr lang="en-GB" altLang="en-US"/>
          </a:p>
        </p:txBody>
      </p:sp>
      <p:sp>
        <p:nvSpPr>
          <p:cNvPr id="7" name="Slide Number Placeholder 6"/>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Verdana" panose="020B0604030504040204" charset="0"/>
              <a:buNone/>
              <a:defRPr/>
            </a:pPr>
            <a:endParaRPr kumimoji="0" lang="en-GB" sz="3200" b="0" i="0" u="none" strike="noStrike" kern="0" cap="none" spc="0" normalizeH="0" baseline="0" noProof="0" smtClean="0">
              <a:ln>
                <a:noFill/>
              </a:ln>
              <a:solidFill>
                <a:schemeClr val="tx1"/>
              </a:solidFill>
              <a:effectLst/>
              <a:uLnTx/>
              <a:uFillTx/>
              <a:latin typeface="+mn-lt"/>
              <a:ea typeface="Arial" panose="020B0604020202020204" pitchFamily="34" charset="0"/>
              <a:cs typeface="+mn-cs"/>
            </a:endParaRP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eaLnBrk="1" hangingPunct="1"/>
            <a:endParaRPr lang="en-GB" altLang="en-US"/>
          </a:p>
        </p:txBody>
      </p:sp>
      <p:sp>
        <p:nvSpPr>
          <p:cNvPr id="6" name="Footer Placeholder 5"/>
          <p:cNvSpPr>
            <a:spLocks noGrp="1"/>
          </p:cNvSpPr>
          <p:nvPr>
            <p:ph type="ftr" sz="quarter" idx="11"/>
          </p:nvPr>
        </p:nvSpPr>
        <p:spPr/>
        <p:txBody>
          <a:bodyPr/>
          <a:p>
            <a:pPr lvl="0" eaLnBrk="1" hangingPunct="1"/>
            <a:endParaRPr lang="en-GB" altLang="en-US"/>
          </a:p>
        </p:txBody>
      </p:sp>
      <p:sp>
        <p:nvSpPr>
          <p:cNvPr id="7" name="Slide Number Placeholder 6"/>
          <p:cNvSpPr>
            <a:spLocks noGrp="1"/>
          </p:cNvSpPr>
          <p:nvPr>
            <p:ph type="sldNum" sz="quarter" idx="12"/>
          </p:nvPr>
        </p:nvSpPr>
        <p:spPr/>
        <p:txBody>
          <a:bodyPr/>
          <a:p>
            <a:pPr lvl="0" eaLnBrk="1" hangingPunct="1"/>
            <a:fld id="{9A0DB2DC-4C9A-4742-B13C-FB6460FD3503}" type="slidenum">
              <a:rPr lang="en-GB" altLang="en-US"/>
            </a:fld>
            <a:endParaRPr lang="en-GB"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26987"/>
            <a:ext cx="10972800" cy="1143000"/>
          </a:xfrm>
          <a:prstGeom prst="rect">
            <a:avLst/>
          </a:prstGeom>
          <a:noFill/>
          <a:ln w="9525">
            <a:noFill/>
          </a:ln>
        </p:spPr>
        <p:txBody>
          <a:bodyPr anchor="ctr"/>
          <a:p>
            <a:pPr lvl="0"/>
            <a:r>
              <a:rPr lang="en-GB" altLang="en-US"/>
              <a:t>Click to edit Master title style</a:t>
            </a:r>
            <a:endParaRPr lang="en-GB" altLang="en-US"/>
          </a:p>
        </p:txBody>
      </p:sp>
      <p:sp>
        <p:nvSpPr>
          <p:cNvPr id="1027" name="Rectangle 3"/>
          <p:cNvSpPr>
            <a:spLocks noGrp="1"/>
          </p:cNvSpPr>
          <p:nvPr>
            <p:ph type="body" idx="1"/>
          </p:nvPr>
        </p:nvSpPr>
        <p:spPr>
          <a:xfrm>
            <a:off x="609600" y="1268413"/>
            <a:ext cx="10972800" cy="4968875"/>
          </a:xfrm>
          <a:prstGeom prst="rect">
            <a:avLst/>
          </a:prstGeom>
          <a:noFill/>
          <a:ln w="9525">
            <a:noFill/>
          </a:ln>
        </p:spPr>
        <p:txBody>
          <a:bodyPr/>
          <a:p>
            <a:pPr lvl="0"/>
            <a:r>
              <a:rPr lang="en-GB" altLang="en-US"/>
              <a:t>Click to edit Master text styles</a:t>
            </a:r>
            <a:endParaRPr lang="en-GB" altLang="en-US"/>
          </a:p>
          <a:p>
            <a:pPr lvl="1"/>
            <a:r>
              <a:rPr lang="en-GB" altLang="en-US"/>
              <a:t>Second level</a:t>
            </a:r>
            <a:endParaRPr lang="en-GB" altLang="en-US"/>
          </a:p>
          <a:p>
            <a:pPr lvl="2"/>
            <a:r>
              <a:rPr lang="en-GB" altLang="en-US"/>
              <a:t>Third level</a:t>
            </a:r>
            <a:endParaRPr lang="en-GB" altLang="en-US"/>
          </a:p>
          <a:p>
            <a:pPr lvl="3"/>
            <a:r>
              <a:rPr lang="en-GB" altLang="en-US"/>
              <a:t>Fourth level</a:t>
            </a:r>
            <a:endParaRPr lang="en-GB" altLang="en-US"/>
          </a:p>
          <a:p>
            <a:pPr lvl="4"/>
            <a:r>
              <a:rPr lang="en-GB" altLang="en-US"/>
              <a:t>Fifth level</a:t>
            </a:r>
            <a:endParaRPr lang="en-GB" altLang="en-US"/>
          </a:p>
        </p:txBody>
      </p:sp>
      <p:sp>
        <p:nvSpPr>
          <p:cNvPr id="1028" name="Rectangle 4"/>
          <p:cNvSpPr>
            <a:spLocks noGrp="1" noChangeArrowheads="1"/>
          </p:cNvSpPr>
          <p:nvPr>
            <p:ph type="dt" sz="half" idx="2"/>
          </p:nvPr>
        </p:nvSpPr>
        <p:spPr bwMode="auto">
          <a:xfrm>
            <a:off x="609600" y="6381750"/>
            <a:ext cx="2844800" cy="339725"/>
          </a:xfrm>
          <a:prstGeom prst="rect">
            <a:avLst/>
          </a:prstGeom>
          <a:noFill/>
          <a:ln w="9525">
            <a:noFill/>
            <a:miter lim="800000"/>
          </a:ln>
          <a:effectLst/>
        </p:spPr>
        <p:txBody>
          <a:bodyPr vert="horz" wrap="square" lIns="91440" tIns="45720" rIns="91440" bIns="45720" numCol="1" anchor="t" anchorCtr="0" compatLnSpc="1"/>
          <a:lstStyle>
            <a:lvl1pPr>
              <a:defRPr sz="1400">
                <a:latin typeface="Verdana" panose="020B0604030504040204" charset="0"/>
              </a:defRPr>
            </a:lvl1pPr>
          </a:lstStyle>
          <a:p>
            <a:pPr lvl="0" eaLnBrk="1" hangingPunct="1"/>
            <a:endParaRPr lang="en-GB" altLang="en-US"/>
          </a:p>
        </p:txBody>
      </p:sp>
      <p:sp>
        <p:nvSpPr>
          <p:cNvPr id="1029" name="Rectangle 5"/>
          <p:cNvSpPr>
            <a:spLocks noGrp="1" noChangeArrowheads="1"/>
          </p:cNvSpPr>
          <p:nvPr>
            <p:ph type="ftr" sz="quarter" idx="3"/>
          </p:nvPr>
        </p:nvSpPr>
        <p:spPr bwMode="auto">
          <a:xfrm>
            <a:off x="4165600" y="6381750"/>
            <a:ext cx="3860800" cy="339725"/>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Verdana" panose="020B0604030504040204" charset="0"/>
              </a:defRPr>
            </a:lvl1pPr>
          </a:lstStyle>
          <a:p>
            <a:pPr lvl="0" eaLnBrk="1" hangingPunct="1"/>
            <a:endParaRPr lang="en-GB" altLang="en-US"/>
          </a:p>
        </p:txBody>
      </p:sp>
      <p:sp>
        <p:nvSpPr>
          <p:cNvPr id="1030" name="Rectangle 6"/>
          <p:cNvSpPr>
            <a:spLocks noGrp="1" noChangeArrowheads="1"/>
          </p:cNvSpPr>
          <p:nvPr>
            <p:ph type="sldNum" sz="quarter" idx="4"/>
          </p:nvPr>
        </p:nvSpPr>
        <p:spPr bwMode="auto">
          <a:xfrm>
            <a:off x="8737600" y="6381750"/>
            <a:ext cx="2844800" cy="339725"/>
          </a:xfrm>
          <a:prstGeom prst="rect">
            <a:avLst/>
          </a:prstGeom>
          <a:noFill/>
          <a:ln w="9525">
            <a:noFill/>
            <a:miter lim="800000"/>
          </a:ln>
          <a:effectLst/>
        </p:spPr>
        <p:txBody>
          <a:bodyPr vert="horz" wrap="square" lIns="91440" tIns="45720" rIns="91440" bIns="45720" numCol="1" anchor="t" anchorCtr="0" compatLnSpc="1"/>
          <a:lstStyle>
            <a:lvl1pPr algn="r">
              <a:defRPr sz="1400">
                <a:latin typeface="Verdana" panose="020B0604030504040204" charset="0"/>
              </a:defRPr>
            </a:lvl1pPr>
          </a:lstStyle>
          <a:p>
            <a:pPr lvl="0" eaLnBrk="1" hangingPunct="1"/>
            <a:fld id="{9A0DB2DC-4C9A-4742-B13C-FB6460FD3503}" type="slidenum">
              <a:rPr lang="en-GB" altLang="en-US"/>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spcBef>
          <a:spcPct val="0"/>
        </a:spcBef>
        <a:spcAft>
          <a:spcPct val="0"/>
        </a:spcAft>
        <a:defRPr sz="2800">
          <a:solidFill>
            <a:srgbClr val="003D7D"/>
          </a:solidFill>
          <a:latin typeface="+mj-lt"/>
          <a:ea typeface="Arial" panose="020B0604020202020204" pitchFamily="34" charset="0"/>
          <a:cs typeface="+mj-cs"/>
        </a:defRPr>
      </a:lvl1pPr>
      <a:lvl2pPr algn="l" rtl="0" eaLnBrk="0" fontAlgn="base" hangingPunct="0">
        <a:spcBef>
          <a:spcPct val="0"/>
        </a:spcBef>
        <a:spcAft>
          <a:spcPct val="0"/>
        </a:spcAft>
        <a:defRPr sz="2800">
          <a:solidFill>
            <a:srgbClr val="003D7D"/>
          </a:solidFill>
          <a:latin typeface="Verdana" panose="020B0604030504040204" charset="0"/>
          <a:ea typeface="Arial" panose="020B0604020202020204" pitchFamily="34" charset="0"/>
          <a:cs typeface="Arial" panose="020B0604020202020204" pitchFamily="34" charset="0"/>
        </a:defRPr>
      </a:lvl2pPr>
      <a:lvl3pPr algn="l" rtl="0" eaLnBrk="0" fontAlgn="base" hangingPunct="0">
        <a:spcBef>
          <a:spcPct val="0"/>
        </a:spcBef>
        <a:spcAft>
          <a:spcPct val="0"/>
        </a:spcAft>
        <a:defRPr sz="2800">
          <a:solidFill>
            <a:srgbClr val="003D7D"/>
          </a:solidFill>
          <a:latin typeface="Verdana" panose="020B0604030504040204" charset="0"/>
          <a:ea typeface="Arial" panose="020B0604020202020204" pitchFamily="34" charset="0"/>
          <a:cs typeface="Arial" panose="020B0604020202020204" pitchFamily="34" charset="0"/>
        </a:defRPr>
      </a:lvl3pPr>
      <a:lvl4pPr algn="l" rtl="0" eaLnBrk="0" fontAlgn="base" hangingPunct="0">
        <a:spcBef>
          <a:spcPct val="0"/>
        </a:spcBef>
        <a:spcAft>
          <a:spcPct val="0"/>
        </a:spcAft>
        <a:defRPr sz="2800">
          <a:solidFill>
            <a:srgbClr val="003D7D"/>
          </a:solidFill>
          <a:latin typeface="Verdana" panose="020B0604030504040204" charset="0"/>
          <a:ea typeface="Arial" panose="020B0604020202020204" pitchFamily="34" charset="0"/>
          <a:cs typeface="Arial" panose="020B0604020202020204" pitchFamily="34" charset="0"/>
        </a:defRPr>
      </a:lvl4pPr>
      <a:lvl5pPr algn="l" rtl="0" eaLnBrk="0" fontAlgn="base" hangingPunct="0">
        <a:spcBef>
          <a:spcPct val="0"/>
        </a:spcBef>
        <a:spcAft>
          <a:spcPct val="0"/>
        </a:spcAft>
        <a:defRPr sz="2800">
          <a:solidFill>
            <a:srgbClr val="003D7D"/>
          </a:solidFill>
          <a:latin typeface="Verdana" panose="020B0604030504040204" charset="0"/>
          <a:ea typeface="Arial" panose="020B0604020202020204" pitchFamily="34" charset="0"/>
          <a:cs typeface="Arial" panose="020B0604020202020204" pitchFamily="34" charset="0"/>
        </a:defRPr>
      </a:lvl5pPr>
      <a:lvl6pPr marL="457200" algn="l" rtl="0" eaLnBrk="0" fontAlgn="base" hangingPunct="0">
        <a:spcBef>
          <a:spcPct val="0"/>
        </a:spcBef>
        <a:spcAft>
          <a:spcPct val="0"/>
        </a:spcAft>
        <a:defRPr sz="2800">
          <a:solidFill>
            <a:srgbClr val="003D7D"/>
          </a:solidFill>
          <a:latin typeface="Verdana" panose="020B0604030504040204" charset="0"/>
          <a:cs typeface="Arial" panose="020B0604020202020204" pitchFamily="34" charset="0"/>
        </a:defRPr>
      </a:lvl6pPr>
      <a:lvl7pPr marL="914400" algn="l" rtl="0" eaLnBrk="0" fontAlgn="base" hangingPunct="0">
        <a:spcBef>
          <a:spcPct val="0"/>
        </a:spcBef>
        <a:spcAft>
          <a:spcPct val="0"/>
        </a:spcAft>
        <a:defRPr sz="2800">
          <a:solidFill>
            <a:srgbClr val="003D7D"/>
          </a:solidFill>
          <a:latin typeface="Verdana" panose="020B0604030504040204" charset="0"/>
          <a:cs typeface="Arial" panose="020B0604020202020204" pitchFamily="34" charset="0"/>
        </a:defRPr>
      </a:lvl7pPr>
      <a:lvl8pPr marL="1371600" algn="l" rtl="0" eaLnBrk="0" fontAlgn="base" hangingPunct="0">
        <a:spcBef>
          <a:spcPct val="0"/>
        </a:spcBef>
        <a:spcAft>
          <a:spcPct val="0"/>
        </a:spcAft>
        <a:defRPr sz="2800">
          <a:solidFill>
            <a:srgbClr val="003D7D"/>
          </a:solidFill>
          <a:latin typeface="Verdana" panose="020B0604030504040204" charset="0"/>
          <a:cs typeface="Arial" panose="020B0604020202020204" pitchFamily="34" charset="0"/>
        </a:defRPr>
      </a:lvl8pPr>
      <a:lvl9pPr marL="1828800" algn="l" rtl="0" eaLnBrk="0" fontAlgn="base" hangingPunct="0">
        <a:spcBef>
          <a:spcPct val="0"/>
        </a:spcBef>
        <a:spcAft>
          <a:spcPct val="0"/>
        </a:spcAft>
        <a:defRPr sz="2800">
          <a:solidFill>
            <a:srgbClr val="003D7D"/>
          </a:solidFill>
          <a:latin typeface="Verdana" panose="020B0604030504040204" charset="0"/>
          <a:cs typeface="Arial" panose="020B0604020202020204" pitchFamily="34" charset="0"/>
        </a:defRPr>
      </a:lvl9pPr>
    </p:titleStyle>
    <p:body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vl6pPr marL="2514600" indent="-228600" algn="l" rtl="0" eaLnBrk="0" fontAlgn="base" hangingPunct="0">
        <a:spcBef>
          <a:spcPct val="20000"/>
        </a:spcBef>
        <a:spcAft>
          <a:spcPct val="0"/>
        </a:spcAft>
        <a:buFont typeface="Verdana" panose="020B0604030504040204" charset="0"/>
        <a:buChar char="−"/>
        <a:defRPr sz="1600">
          <a:solidFill>
            <a:schemeClr val="tx1"/>
          </a:solidFill>
          <a:latin typeface="+mn-lt"/>
          <a:cs typeface="+mn-cs"/>
        </a:defRPr>
      </a:lvl6pPr>
      <a:lvl7pPr marL="2971800" indent="-228600" algn="l" rtl="0" eaLnBrk="0" fontAlgn="base" hangingPunct="0">
        <a:spcBef>
          <a:spcPct val="20000"/>
        </a:spcBef>
        <a:spcAft>
          <a:spcPct val="0"/>
        </a:spcAft>
        <a:buFont typeface="Verdana" panose="020B0604030504040204" charset="0"/>
        <a:buChar char="−"/>
        <a:defRPr sz="1600">
          <a:solidFill>
            <a:schemeClr val="tx1"/>
          </a:solidFill>
          <a:latin typeface="+mn-lt"/>
          <a:cs typeface="+mn-cs"/>
        </a:defRPr>
      </a:lvl7pPr>
      <a:lvl8pPr marL="3429000" indent="-228600" algn="l" rtl="0" eaLnBrk="0" fontAlgn="base" hangingPunct="0">
        <a:spcBef>
          <a:spcPct val="20000"/>
        </a:spcBef>
        <a:spcAft>
          <a:spcPct val="0"/>
        </a:spcAft>
        <a:buFont typeface="Verdana" panose="020B0604030504040204" charset="0"/>
        <a:buChar char="−"/>
        <a:defRPr sz="1600">
          <a:solidFill>
            <a:schemeClr val="tx1"/>
          </a:solidFill>
          <a:latin typeface="+mn-lt"/>
          <a:cs typeface="+mn-cs"/>
        </a:defRPr>
      </a:lvl8pPr>
      <a:lvl9pPr marL="3886200" indent="-228600" algn="l" rtl="0" eaLnBrk="0" fontAlgn="base" hangingPunct="0">
        <a:spcBef>
          <a:spcPct val="20000"/>
        </a:spcBef>
        <a:spcAft>
          <a:spcPct val="0"/>
        </a:spcAft>
        <a:buFont typeface="Verdana" panose="020B0604030504040204"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8.png"/><Relationship Id="rId7" Type="http://schemas.openxmlformats.org/officeDocument/2006/relationships/image" Target="../media/image27.wmf"/><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wmf"/></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24.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0" Type="http://schemas.openxmlformats.org/officeDocument/2006/relationships/notesSlide" Target="../notesSlides/notesSlide6.xml"/><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01.ibm.com/software/data/bigdata/"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urrylearn.surrey.ac.uk/"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aspire.surrey.ac.uk/lists/35640FC8-892D-E309-E66C-F07C3D9BCB28.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4.png"/><Relationship Id="rId3" Type="http://schemas.openxmlformats.org/officeDocument/2006/relationships/image" Target="../media/image61.png"/><Relationship Id="rId2" Type="http://schemas.openxmlformats.org/officeDocument/2006/relationships/image" Target="../media/image36.png"/><Relationship Id="rId10" Type="http://schemas.openxmlformats.org/officeDocument/2006/relationships/notesSlide" Target="../notesSlides/notesSlide9.xml"/><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0.png"/><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73.png"/><Relationship Id="rId2" Type="http://schemas.openxmlformats.org/officeDocument/2006/relationships/image" Target="../media/image72.png"/><Relationship Id="rId11" Type="http://schemas.openxmlformats.org/officeDocument/2006/relationships/slideLayout" Target="../slideLayouts/slideLayout1.xml"/><Relationship Id="rId10" Type="http://schemas.openxmlformats.org/officeDocument/2006/relationships/image" Target="../media/image78.png"/><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88.wmf"/><Relationship Id="rId1" Type="http://schemas.openxmlformats.org/officeDocument/2006/relationships/oleObject" Target="../embeddings/oleObject2.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8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1" Type="http://schemas.openxmlformats.org/officeDocument/2006/relationships/notesSlide" Target="../notesSlides/notesSlide4.xml"/><Relationship Id="rId10" Type="http://schemas.openxmlformats.org/officeDocument/2006/relationships/slideLayout" Target="../slideLayouts/slideLayout6.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pic>
        <p:nvPicPr>
          <p:cNvPr id="17410" name="Picture 5" descr="surrey powerpoint5"/>
          <p:cNvPicPr>
            <a:picLocks noChangeAspect="1"/>
          </p:cNvPicPr>
          <p:nvPr/>
        </p:nvPicPr>
        <p:blipFill>
          <a:blip r:embed="rId1"/>
          <a:srcRect t="21532" r="40398" b="21155"/>
          <a:stretch>
            <a:fillRect/>
          </a:stretch>
        </p:blipFill>
        <p:spPr>
          <a:xfrm>
            <a:off x="85725" y="2893060"/>
            <a:ext cx="5630545" cy="3828415"/>
          </a:xfrm>
          <a:prstGeom prst="rect">
            <a:avLst/>
          </a:prstGeom>
          <a:noFill/>
          <a:ln w="9525">
            <a:noFill/>
          </a:ln>
        </p:spPr>
      </p:pic>
      <p:sp>
        <p:nvSpPr>
          <p:cNvPr id="17411" name="Text Box 2"/>
          <p:cNvSpPr txBox="1"/>
          <p:nvPr/>
        </p:nvSpPr>
        <p:spPr>
          <a:xfrm>
            <a:off x="3037205" y="1751648"/>
            <a:ext cx="7559675" cy="2676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3600">
                <a:solidFill>
                  <a:srgbClr val="003D7D"/>
                </a:solidFill>
              </a:rPr>
              <a:t>Internet of Things </a:t>
            </a:r>
            <a:r>
              <a:rPr lang="en-US" altLang="en-GB" sz="3600">
                <a:solidFill>
                  <a:srgbClr val="003D7D"/>
                </a:solidFill>
              </a:rPr>
              <a:t>- Introduction</a:t>
            </a:r>
            <a:endParaRPr lang="en-GB" altLang="en-US" sz="3600">
              <a:solidFill>
                <a:srgbClr val="003D7D"/>
              </a:solidFill>
            </a:endParaRPr>
          </a:p>
          <a:p>
            <a:pPr marL="0" lvl="0" indent="0" eaLnBrk="1" hangingPunct="1">
              <a:spcBef>
                <a:spcPct val="0"/>
              </a:spcBef>
              <a:buNone/>
            </a:pPr>
            <a:endParaRPr lang="en-GB" altLang="en-US" sz="3600">
              <a:solidFill>
                <a:srgbClr val="003D7D"/>
              </a:solidFill>
            </a:endParaRPr>
          </a:p>
          <a:p>
            <a:pPr marL="0" lvl="0" indent="0" eaLnBrk="1" hangingPunct="1">
              <a:spcBef>
                <a:spcPct val="0"/>
              </a:spcBef>
              <a:buNone/>
            </a:pPr>
            <a:endParaRPr lang="en-GB" altLang="en-US">
              <a:solidFill>
                <a:srgbClr val="003D7D"/>
              </a:solidFill>
            </a:endParaRPr>
          </a:p>
          <a:p>
            <a:pPr marL="0" lvl="0" indent="0" eaLnBrk="1" hangingPunct="1">
              <a:spcBef>
                <a:spcPct val="0"/>
              </a:spcBef>
              <a:buNone/>
            </a:pPr>
            <a:endParaRPr lang="en-GB" altLang="en-US" sz="3600">
              <a:solidFill>
                <a:srgbClr val="003D7D"/>
              </a:solidFill>
            </a:endParaRPr>
          </a:p>
        </p:txBody>
      </p:sp>
      <p:sp>
        <p:nvSpPr>
          <p:cNvPr id="2054" name="Rectangle 8"/>
          <p:cNvSpPr>
            <a:spLocks noChangeArrowheads="1"/>
          </p:cNvSpPr>
          <p:nvPr/>
        </p:nvSpPr>
        <p:spPr bwMode="auto">
          <a:xfrm>
            <a:off x="9912350" y="6237288"/>
            <a:ext cx="358775" cy="4333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999999">
                      <a:alpha val="50000"/>
                    </a:srgbClr>
                  </a:outerShdw>
                </a:effectLst>
              </a14:hiddenEffects>
            </a:ext>
          </a:extLst>
        </p:spPr>
        <p:txBody>
          <a:bodyPr wrap="none"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endParaRPr lang="en-GB" altLang="en-US" sz="1800">
              <a:latin typeface="Arial" panose="020B0604020202020204" pitchFamily="34"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Slide Number Placeholder 4"/>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ea typeface="MS PGothic" panose="020B0600070205080204" charset="-128"/>
              </a:rPr>
            </a:fld>
            <a:endParaRPr lang="en-GB" altLang="en-US" sz="1400">
              <a:ea typeface="MS PGothic" panose="020B0600070205080204" charset="-128"/>
            </a:endParaRPr>
          </a:p>
        </p:txBody>
      </p:sp>
      <p:pic>
        <p:nvPicPr>
          <p:cNvPr id="31746" name="Picture 2" descr="j0235319"/>
          <p:cNvPicPr>
            <a:picLocks noChangeAspect="1"/>
          </p:cNvPicPr>
          <p:nvPr/>
        </p:nvPicPr>
        <p:blipFill>
          <a:blip r:embed="rId1"/>
          <a:stretch>
            <a:fillRect/>
          </a:stretch>
        </p:blipFill>
        <p:spPr>
          <a:xfrm>
            <a:off x="8543925" y="1484313"/>
            <a:ext cx="1171575" cy="1196975"/>
          </a:xfrm>
          <a:prstGeom prst="rect">
            <a:avLst/>
          </a:prstGeom>
          <a:noFill/>
          <a:ln w="9525">
            <a:noFill/>
          </a:ln>
        </p:spPr>
      </p:pic>
      <p:pic>
        <p:nvPicPr>
          <p:cNvPr id="31747" name="Picture 3" descr="Facebook/fakebook Template by JOhannski - A Facebook Template for creating your own Fakebook-Site"/>
          <p:cNvPicPr>
            <a:picLocks noChangeAspect="1"/>
          </p:cNvPicPr>
          <p:nvPr/>
        </p:nvPicPr>
        <p:blipFill>
          <a:blip r:embed="rId2"/>
          <a:stretch>
            <a:fillRect/>
          </a:stretch>
        </p:blipFill>
        <p:spPr>
          <a:xfrm>
            <a:off x="7608888" y="4476750"/>
            <a:ext cx="1685925" cy="2381250"/>
          </a:xfrm>
          <a:prstGeom prst="rect">
            <a:avLst/>
          </a:prstGeom>
          <a:noFill/>
          <a:ln w="9525">
            <a:noFill/>
          </a:ln>
        </p:spPr>
      </p:pic>
      <p:sp>
        <p:nvSpPr>
          <p:cNvPr id="31748" name="Rectangle 4"/>
          <p:cNvSpPr>
            <a:spLocks noGrp="1"/>
          </p:cNvSpPr>
          <p:nvPr>
            <p:ph type="title"/>
          </p:nvPr>
        </p:nvSpPr>
        <p:spPr/>
        <p:txBody>
          <a:bodyPr vert="horz" wrap="square" lIns="91440" tIns="45720" rIns="91440" bIns="45720" anchor="ctr"/>
          <a:p>
            <a:r>
              <a:rPr lang="en-US" altLang="en-US"/>
              <a:t>People Connecting to Things</a:t>
            </a:r>
            <a:endParaRPr lang="en-US" altLang="en-US"/>
          </a:p>
        </p:txBody>
      </p:sp>
      <p:pic>
        <p:nvPicPr>
          <p:cNvPr id="31749" name="Picture 5" descr="Stickman 08 by nicubunu - Blue stick man figure illustrating various actions (par of the "/>
          <p:cNvPicPr>
            <a:picLocks noChangeAspect="1"/>
          </p:cNvPicPr>
          <p:nvPr/>
        </p:nvPicPr>
        <p:blipFill>
          <a:blip r:embed="rId3"/>
          <a:stretch>
            <a:fillRect/>
          </a:stretch>
        </p:blipFill>
        <p:spPr>
          <a:xfrm>
            <a:off x="2495550" y="2349500"/>
            <a:ext cx="2381250" cy="2381250"/>
          </a:xfrm>
          <a:prstGeom prst="rect">
            <a:avLst/>
          </a:prstGeom>
          <a:noFill/>
          <a:ln w="9525">
            <a:noFill/>
          </a:ln>
        </p:spPr>
      </p:pic>
      <p:sp>
        <p:nvSpPr>
          <p:cNvPr id="657414" name="Rectangle 6"/>
          <p:cNvSpPr>
            <a:spLocks noChangeArrowheads="1"/>
          </p:cNvSpPr>
          <p:nvPr/>
        </p:nvSpPr>
        <p:spPr bwMode="auto">
          <a:xfrm>
            <a:off x="3432175" y="3284538"/>
            <a:ext cx="142875" cy="142875"/>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15" name="Oval 7"/>
          <p:cNvSpPr>
            <a:spLocks noChangeArrowheads="1"/>
          </p:cNvSpPr>
          <p:nvPr/>
        </p:nvSpPr>
        <p:spPr bwMode="auto">
          <a:xfrm>
            <a:off x="4305300" y="3376613"/>
            <a:ext cx="71438" cy="7143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16" name="Oval 8"/>
          <p:cNvSpPr>
            <a:spLocks noChangeArrowheads="1"/>
          </p:cNvSpPr>
          <p:nvPr/>
        </p:nvSpPr>
        <p:spPr bwMode="auto">
          <a:xfrm>
            <a:off x="3935413" y="4365625"/>
            <a:ext cx="71438" cy="7143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17" name="Oval 9"/>
          <p:cNvSpPr>
            <a:spLocks noChangeArrowheads="1"/>
          </p:cNvSpPr>
          <p:nvPr/>
        </p:nvSpPr>
        <p:spPr bwMode="auto">
          <a:xfrm>
            <a:off x="2782888" y="4437063"/>
            <a:ext cx="71438" cy="7143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18" name="Line 10"/>
          <p:cNvSpPr>
            <a:spLocks noChangeShapeType="1"/>
          </p:cNvSpPr>
          <p:nvPr/>
        </p:nvSpPr>
        <p:spPr bwMode="auto">
          <a:xfrm>
            <a:off x="2855913" y="4579938"/>
            <a:ext cx="144463" cy="433388"/>
          </a:xfrm>
          <a:prstGeom prst="line">
            <a:avLst/>
          </a:prstGeom>
          <a:noFill/>
          <a:ln w="9525">
            <a:solidFill>
              <a:srgbClr val="80808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19" name="Text Box 11"/>
          <p:cNvSpPr txBox="1">
            <a:spLocks noChangeArrowheads="1"/>
          </p:cNvSpPr>
          <p:nvPr/>
        </p:nvSpPr>
        <p:spPr bwMode="auto">
          <a:xfrm>
            <a:off x="2297113" y="5013325"/>
            <a:ext cx="984250" cy="229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marR="0" defTabSz="914400" eaLnBrk="1" hangingPunct="1">
              <a:buClrTx/>
              <a:buSzTx/>
              <a:buFontTx/>
              <a:buNone/>
              <a:defRPr/>
            </a:pPr>
            <a:r>
              <a:rPr kumimoji="0" lang="en-US" sz="900" kern="1200" cap="none" spc="0" normalizeH="0" baseline="0" noProof="0">
                <a:latin typeface="Verdana" panose="020B0604030504040204" charset="0"/>
                <a:ea typeface="MS PGothic" panose="020B0600070205080204" charset="-128"/>
                <a:cs typeface="Arial" panose="020B0604020202020204" pitchFamily="34" charset="0"/>
              </a:rPr>
              <a:t>Motion sensor</a:t>
            </a:r>
            <a:endParaRPr kumimoji="0" lang="en-US" sz="900" kern="1200" cap="none" spc="0" normalizeH="0" baseline="0" noProof="0">
              <a:latin typeface="Verdana" panose="020B0604030504040204" charset="0"/>
              <a:ea typeface="MS PGothic" panose="020B0600070205080204" charset="-128"/>
              <a:cs typeface="Arial" panose="020B0604020202020204" pitchFamily="34" charset="0"/>
            </a:endParaRPr>
          </a:p>
        </p:txBody>
      </p:sp>
      <p:sp>
        <p:nvSpPr>
          <p:cNvPr id="657420" name="Line 12"/>
          <p:cNvSpPr>
            <a:spLocks noChangeShapeType="1"/>
          </p:cNvSpPr>
          <p:nvPr/>
        </p:nvSpPr>
        <p:spPr bwMode="auto">
          <a:xfrm flipH="1">
            <a:off x="3792538" y="4508500"/>
            <a:ext cx="142875" cy="649288"/>
          </a:xfrm>
          <a:prstGeom prst="line">
            <a:avLst/>
          </a:prstGeom>
          <a:noFill/>
          <a:ln w="9525">
            <a:solidFill>
              <a:srgbClr val="80808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21" name="Text Box 13"/>
          <p:cNvSpPr txBox="1">
            <a:spLocks noChangeArrowheads="1"/>
          </p:cNvSpPr>
          <p:nvPr/>
        </p:nvSpPr>
        <p:spPr bwMode="auto">
          <a:xfrm>
            <a:off x="3359150" y="5157788"/>
            <a:ext cx="984250" cy="229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marR="0" defTabSz="914400" eaLnBrk="1" hangingPunct="1">
              <a:buClrTx/>
              <a:buSzTx/>
              <a:buFontTx/>
              <a:buNone/>
              <a:defRPr/>
            </a:pPr>
            <a:r>
              <a:rPr kumimoji="0" lang="en-US" sz="900" kern="1200" cap="none" spc="0" normalizeH="0" baseline="0" noProof="0">
                <a:latin typeface="Verdana" panose="020B0604030504040204" charset="0"/>
                <a:ea typeface="MS PGothic" panose="020B0600070205080204" charset="-128"/>
                <a:cs typeface="Arial" panose="020B0604020202020204" pitchFamily="34" charset="0"/>
              </a:rPr>
              <a:t>Motion sensor</a:t>
            </a:r>
            <a:endParaRPr kumimoji="0" lang="en-US" sz="900" kern="1200" cap="none" spc="0" normalizeH="0" baseline="0" noProof="0">
              <a:latin typeface="Verdana" panose="020B0604030504040204" charset="0"/>
              <a:ea typeface="MS PGothic" panose="020B0600070205080204" charset="-128"/>
              <a:cs typeface="Arial" panose="020B0604020202020204" pitchFamily="34" charset="0"/>
            </a:endParaRPr>
          </a:p>
        </p:txBody>
      </p:sp>
      <p:sp>
        <p:nvSpPr>
          <p:cNvPr id="657422" name="Line 14"/>
          <p:cNvSpPr>
            <a:spLocks noChangeShapeType="1"/>
          </p:cNvSpPr>
          <p:nvPr/>
        </p:nvSpPr>
        <p:spPr bwMode="auto">
          <a:xfrm>
            <a:off x="4373563" y="3457575"/>
            <a:ext cx="360363" cy="358775"/>
          </a:xfrm>
          <a:prstGeom prst="line">
            <a:avLst/>
          </a:prstGeom>
          <a:noFill/>
          <a:ln w="9525">
            <a:solidFill>
              <a:srgbClr val="80808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23" name="Text Box 15"/>
          <p:cNvSpPr txBox="1">
            <a:spLocks noChangeArrowheads="1"/>
          </p:cNvSpPr>
          <p:nvPr/>
        </p:nvSpPr>
        <p:spPr bwMode="auto">
          <a:xfrm>
            <a:off x="4313238" y="3789363"/>
            <a:ext cx="984250" cy="229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marR="0" defTabSz="914400" eaLnBrk="1" hangingPunct="1">
              <a:buClrTx/>
              <a:buSzTx/>
              <a:buFontTx/>
              <a:buNone/>
              <a:defRPr/>
            </a:pPr>
            <a:r>
              <a:rPr kumimoji="0" lang="en-US" sz="900" kern="1200" cap="none" spc="0" normalizeH="0" baseline="0" noProof="0">
                <a:latin typeface="Verdana" panose="020B0604030504040204" charset="0"/>
                <a:ea typeface="MS PGothic" panose="020B0600070205080204" charset="-128"/>
                <a:cs typeface="Arial" panose="020B0604020202020204" pitchFamily="34" charset="0"/>
              </a:rPr>
              <a:t>Motion sensor</a:t>
            </a:r>
            <a:endParaRPr kumimoji="0" lang="en-US" sz="900" kern="1200" cap="none" spc="0" normalizeH="0" baseline="0" noProof="0">
              <a:latin typeface="Verdana" panose="020B0604030504040204" charset="0"/>
              <a:ea typeface="MS PGothic" panose="020B0600070205080204" charset="-128"/>
              <a:cs typeface="Arial" panose="020B0604020202020204" pitchFamily="34" charset="0"/>
            </a:endParaRPr>
          </a:p>
        </p:txBody>
      </p:sp>
      <p:sp>
        <p:nvSpPr>
          <p:cNvPr id="657424" name="Line 16"/>
          <p:cNvSpPr>
            <a:spLocks noChangeShapeType="1"/>
          </p:cNvSpPr>
          <p:nvPr/>
        </p:nvSpPr>
        <p:spPr bwMode="auto">
          <a:xfrm flipH="1" flipV="1">
            <a:off x="2640013" y="2492375"/>
            <a:ext cx="792163" cy="719138"/>
          </a:xfrm>
          <a:prstGeom prst="line">
            <a:avLst/>
          </a:prstGeom>
          <a:noFill/>
          <a:ln w="9525">
            <a:solidFill>
              <a:srgbClr val="80808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25" name="Text Box 17"/>
          <p:cNvSpPr txBox="1">
            <a:spLocks noChangeArrowheads="1"/>
          </p:cNvSpPr>
          <p:nvPr/>
        </p:nvSpPr>
        <p:spPr bwMode="auto">
          <a:xfrm>
            <a:off x="2135188" y="2205038"/>
            <a:ext cx="842010" cy="229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marR="0" defTabSz="914400" eaLnBrk="1" hangingPunct="1">
              <a:buClrTx/>
              <a:buSzTx/>
              <a:buFontTx/>
              <a:buNone/>
              <a:defRPr/>
            </a:pPr>
            <a:r>
              <a:rPr kumimoji="0" lang="en-US" sz="900" kern="1200" cap="none" spc="0" normalizeH="0" baseline="0" noProof="0">
                <a:latin typeface="Verdana" panose="020B0604030504040204" charset="0"/>
                <a:ea typeface="MS PGothic" panose="020B0600070205080204" charset="-128"/>
                <a:cs typeface="Arial" panose="020B0604020202020204" pitchFamily="34" charset="0"/>
              </a:rPr>
              <a:t>ECG sensor</a:t>
            </a:r>
            <a:endParaRPr kumimoji="0" lang="en-US" sz="900" kern="1200" cap="none" spc="0" normalizeH="0" baseline="0" noProof="0">
              <a:latin typeface="Verdana" panose="020B0604030504040204" charset="0"/>
              <a:ea typeface="MS PGothic" panose="020B0600070205080204" charset="-128"/>
              <a:cs typeface="Arial" panose="020B0604020202020204" pitchFamily="34" charset="0"/>
            </a:endParaRPr>
          </a:p>
        </p:txBody>
      </p:sp>
      <p:sp>
        <p:nvSpPr>
          <p:cNvPr id="657426" name="Arc 18"/>
          <p:cNvSpPr/>
          <p:nvPr/>
        </p:nvSpPr>
        <p:spPr bwMode="auto">
          <a:xfrm rot="3089287">
            <a:off x="5016500" y="3140075"/>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27" name="Arc 19"/>
          <p:cNvSpPr/>
          <p:nvPr/>
        </p:nvSpPr>
        <p:spPr bwMode="auto">
          <a:xfrm rot="3089287">
            <a:off x="5015706" y="3069431"/>
            <a:ext cx="720725" cy="576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28" name="Arc 20"/>
          <p:cNvSpPr/>
          <p:nvPr/>
        </p:nvSpPr>
        <p:spPr bwMode="auto">
          <a:xfrm rot="3089287">
            <a:off x="4008438" y="5011738"/>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29" name="Arc 21"/>
          <p:cNvSpPr/>
          <p:nvPr/>
        </p:nvSpPr>
        <p:spPr bwMode="auto">
          <a:xfrm rot="3089287">
            <a:off x="4007644" y="4941094"/>
            <a:ext cx="720725" cy="576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30" name="Arc 22"/>
          <p:cNvSpPr/>
          <p:nvPr/>
        </p:nvSpPr>
        <p:spPr bwMode="auto">
          <a:xfrm rot="8055472">
            <a:off x="2571750" y="4489450"/>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31" name="Arc 23"/>
          <p:cNvSpPr/>
          <p:nvPr/>
        </p:nvSpPr>
        <p:spPr bwMode="auto">
          <a:xfrm rot="8049972">
            <a:off x="2494756" y="4437856"/>
            <a:ext cx="720725" cy="576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32" name="Arc 24"/>
          <p:cNvSpPr/>
          <p:nvPr/>
        </p:nvSpPr>
        <p:spPr bwMode="auto">
          <a:xfrm rot="-4366981">
            <a:off x="2792413" y="2747963"/>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33" name="Arc 25"/>
          <p:cNvSpPr/>
          <p:nvPr/>
        </p:nvSpPr>
        <p:spPr bwMode="auto">
          <a:xfrm rot="-4379279">
            <a:off x="2710656" y="2637631"/>
            <a:ext cx="720725" cy="576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pic>
        <p:nvPicPr>
          <p:cNvPr id="31770" name="Picture 26" descr="#"/>
          <p:cNvPicPr>
            <a:picLocks noChangeAspect="1"/>
          </p:cNvPicPr>
          <p:nvPr/>
        </p:nvPicPr>
        <p:blipFill>
          <a:blip r:embed="rId4"/>
          <a:stretch>
            <a:fillRect/>
          </a:stretch>
        </p:blipFill>
        <p:spPr>
          <a:xfrm>
            <a:off x="5664200" y="4508500"/>
            <a:ext cx="576263" cy="576263"/>
          </a:xfrm>
          <a:prstGeom prst="rect">
            <a:avLst/>
          </a:prstGeom>
          <a:noFill/>
          <a:ln w="9525">
            <a:noFill/>
          </a:ln>
        </p:spPr>
      </p:pic>
      <p:sp>
        <p:nvSpPr>
          <p:cNvPr id="657435" name="Arc 27"/>
          <p:cNvSpPr/>
          <p:nvPr/>
        </p:nvSpPr>
        <p:spPr bwMode="auto">
          <a:xfrm rot="3172933">
            <a:off x="5035550" y="4221163"/>
            <a:ext cx="649288" cy="404813"/>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36" name="Arc 28"/>
          <p:cNvSpPr/>
          <p:nvPr/>
        </p:nvSpPr>
        <p:spPr bwMode="auto">
          <a:xfrm rot="3178077">
            <a:off x="5087144" y="4294981"/>
            <a:ext cx="504825" cy="331788"/>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37" name="Arc 29"/>
          <p:cNvSpPr/>
          <p:nvPr/>
        </p:nvSpPr>
        <p:spPr bwMode="auto">
          <a:xfrm rot="3260608">
            <a:off x="5083175" y="4349750"/>
            <a:ext cx="431800" cy="260350"/>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7438" name="AutoShape 30"/>
          <p:cNvSpPr>
            <a:spLocks noChangeArrowheads="1"/>
          </p:cNvSpPr>
          <p:nvPr/>
        </p:nvSpPr>
        <p:spPr bwMode="auto">
          <a:xfrm>
            <a:off x="4943475" y="4221163"/>
            <a:ext cx="360363" cy="287338"/>
          </a:xfrm>
          <a:prstGeom prst="lightningBolt">
            <a:avLst/>
          </a:prstGeom>
          <a:solidFill>
            <a:srgbClr val="FFFFFF"/>
          </a:solidFill>
          <a:ln w="9525">
            <a:solidFill>
              <a:schemeClr val="tx1"/>
            </a:solidFill>
            <a:miter lim="800000"/>
          </a:ln>
          <a:effectLst/>
          <a:extLs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pic>
        <p:nvPicPr>
          <p:cNvPr id="31775" name="Picture 31" descr="#"/>
          <p:cNvPicPr>
            <a:picLocks noChangeAspect="1"/>
          </p:cNvPicPr>
          <p:nvPr/>
        </p:nvPicPr>
        <p:blipFill>
          <a:blip r:embed="rId5"/>
          <a:stretch>
            <a:fillRect/>
          </a:stretch>
        </p:blipFill>
        <p:spPr>
          <a:xfrm>
            <a:off x="6167438" y="2708275"/>
            <a:ext cx="2089150" cy="1601788"/>
          </a:xfrm>
          <a:prstGeom prst="rect">
            <a:avLst/>
          </a:prstGeom>
          <a:noFill/>
          <a:ln w="9525">
            <a:noFill/>
          </a:ln>
        </p:spPr>
      </p:pic>
      <p:sp>
        <p:nvSpPr>
          <p:cNvPr id="657440" name="Line 32"/>
          <p:cNvSpPr>
            <a:spLocks noChangeShapeType="1"/>
          </p:cNvSpPr>
          <p:nvPr/>
        </p:nvSpPr>
        <p:spPr bwMode="auto">
          <a:xfrm flipV="1">
            <a:off x="6167438" y="4149725"/>
            <a:ext cx="288925" cy="3587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31777" name="Picture 6"/>
          <p:cNvPicPr>
            <a:picLocks noChangeAspect="1"/>
          </p:cNvPicPr>
          <p:nvPr/>
        </p:nvPicPr>
        <p:blipFill>
          <a:blip r:embed="rId6"/>
          <a:stretch>
            <a:fillRect/>
          </a:stretch>
        </p:blipFill>
        <p:spPr>
          <a:xfrm>
            <a:off x="8256588" y="4724400"/>
            <a:ext cx="444500" cy="665163"/>
          </a:xfrm>
          <a:prstGeom prst="rect">
            <a:avLst/>
          </a:prstGeom>
          <a:noFill/>
          <a:ln w="9525">
            <a:noFill/>
          </a:ln>
        </p:spPr>
      </p:pic>
      <p:sp>
        <p:nvSpPr>
          <p:cNvPr id="657442" name="Line 34"/>
          <p:cNvSpPr>
            <a:spLocks noChangeShapeType="1"/>
          </p:cNvSpPr>
          <p:nvPr/>
        </p:nvSpPr>
        <p:spPr bwMode="auto">
          <a:xfrm>
            <a:off x="7751763" y="4149725"/>
            <a:ext cx="215900" cy="2873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31779" name="Picture 35" descr="MC900411406[1]"/>
          <p:cNvPicPr>
            <a:picLocks noChangeAspect="1"/>
          </p:cNvPicPr>
          <p:nvPr/>
        </p:nvPicPr>
        <p:blipFill>
          <a:blip r:embed="rId7"/>
          <a:stretch>
            <a:fillRect/>
          </a:stretch>
        </p:blipFill>
        <p:spPr>
          <a:xfrm>
            <a:off x="8472488" y="1989138"/>
            <a:ext cx="425450" cy="411162"/>
          </a:xfrm>
          <a:prstGeom prst="rect">
            <a:avLst/>
          </a:prstGeom>
          <a:noFill/>
          <a:ln w="9525">
            <a:noFill/>
          </a:ln>
        </p:spPr>
      </p:pic>
      <p:sp>
        <p:nvSpPr>
          <p:cNvPr id="657444" name="Line 36"/>
          <p:cNvSpPr>
            <a:spLocks noChangeShapeType="1"/>
          </p:cNvSpPr>
          <p:nvPr/>
        </p:nvSpPr>
        <p:spPr bwMode="auto">
          <a:xfrm flipV="1">
            <a:off x="7751763" y="2420938"/>
            <a:ext cx="649288"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31781" name="Picture 37" descr="#"/>
          <p:cNvPicPr>
            <a:picLocks noChangeAspect="1"/>
          </p:cNvPicPr>
          <p:nvPr/>
        </p:nvPicPr>
        <p:blipFill>
          <a:blip r:embed="rId8"/>
          <a:stretch>
            <a:fillRect/>
          </a:stretch>
        </p:blipFill>
        <p:spPr>
          <a:xfrm>
            <a:off x="9048750" y="2924175"/>
            <a:ext cx="714375" cy="857250"/>
          </a:xfrm>
          <a:prstGeom prst="rect">
            <a:avLst/>
          </a:prstGeom>
          <a:noFill/>
          <a:ln w="9525">
            <a:noFill/>
          </a:ln>
        </p:spPr>
      </p:pic>
      <p:sp>
        <p:nvSpPr>
          <p:cNvPr id="657446" name="Line 38"/>
          <p:cNvSpPr>
            <a:spLocks noChangeShapeType="1"/>
          </p:cNvSpPr>
          <p:nvPr/>
        </p:nvSpPr>
        <p:spPr bwMode="auto">
          <a:xfrm flipV="1">
            <a:off x="8256588" y="3284538"/>
            <a:ext cx="719138" cy="730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7447" name="Text Box 39"/>
          <p:cNvSpPr txBox="1">
            <a:spLocks noChangeArrowheads="1"/>
          </p:cNvSpPr>
          <p:nvPr/>
        </p:nvSpPr>
        <p:spPr bwMode="auto">
          <a:xfrm>
            <a:off x="6765925" y="3284538"/>
            <a:ext cx="909955" cy="306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marR="0" defTabSz="914400" eaLnBrk="1" hangingPunct="1">
              <a:buClrTx/>
              <a:buSzTx/>
              <a:buFontTx/>
              <a:buNone/>
              <a:defRPr/>
            </a:pPr>
            <a:r>
              <a:rPr kumimoji="0" lang="en-US" sz="1400" kern="1200" cap="none" spc="0" normalizeH="0" baseline="0" noProof="0">
                <a:latin typeface="Verdana" panose="020B0604030504040204" charset="0"/>
                <a:ea typeface="MS PGothic" panose="020B0600070205080204" charset="-128"/>
                <a:cs typeface="Arial" panose="020B0604020202020204" pitchFamily="34" charset="0"/>
              </a:rPr>
              <a:t>Internet</a:t>
            </a:r>
            <a:endParaRPr kumimoji="0" lang="en-US" sz="1400" kern="1200" cap="none" spc="0" normalizeH="0" baseline="0" noProof="0">
              <a:latin typeface="Verdana" panose="020B0604030504040204" charset="0"/>
              <a:ea typeface="MS PGothic" panose="020B0600070205080204" charset="-128"/>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Slide Number Placeholder 4"/>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ea typeface="MS PGothic" panose="020B0600070205080204" charset="-128"/>
              </a:rPr>
            </a:fld>
            <a:endParaRPr lang="en-GB" altLang="en-US" sz="1400">
              <a:ea typeface="MS PGothic" panose="020B0600070205080204" charset="-128"/>
            </a:endParaRPr>
          </a:p>
        </p:txBody>
      </p:sp>
      <p:pic>
        <p:nvPicPr>
          <p:cNvPr id="32770" name="Picture 2" descr="#"/>
          <p:cNvPicPr>
            <a:picLocks noChangeAspect="1"/>
          </p:cNvPicPr>
          <p:nvPr/>
        </p:nvPicPr>
        <p:blipFill>
          <a:blip r:embed="rId1"/>
          <a:stretch>
            <a:fillRect/>
          </a:stretch>
        </p:blipFill>
        <p:spPr>
          <a:xfrm>
            <a:off x="7751763" y="3433763"/>
            <a:ext cx="477837" cy="500062"/>
          </a:xfrm>
          <a:prstGeom prst="rect">
            <a:avLst/>
          </a:prstGeom>
          <a:noFill/>
          <a:ln w="9525">
            <a:noFill/>
          </a:ln>
        </p:spPr>
      </p:pic>
      <p:sp>
        <p:nvSpPr>
          <p:cNvPr id="32771" name="Rectangle 3"/>
          <p:cNvSpPr>
            <a:spLocks noGrp="1"/>
          </p:cNvSpPr>
          <p:nvPr>
            <p:ph type="title"/>
          </p:nvPr>
        </p:nvSpPr>
        <p:spPr/>
        <p:txBody>
          <a:bodyPr vert="horz" wrap="square" lIns="91440" tIns="45720" rIns="91440" bIns="45720" anchor="ctr"/>
          <a:p>
            <a:r>
              <a:rPr lang="en-US" altLang="en-US"/>
              <a:t>Things Connecting to Things</a:t>
            </a:r>
            <a:endParaRPr lang="en-US" altLang="en-US"/>
          </a:p>
        </p:txBody>
      </p:sp>
      <p:pic>
        <p:nvPicPr>
          <p:cNvPr id="32772" name="Picture 4" descr="connected-car"/>
          <p:cNvPicPr>
            <a:picLocks noChangeAspect="1"/>
          </p:cNvPicPr>
          <p:nvPr/>
        </p:nvPicPr>
        <p:blipFill>
          <a:blip r:embed="rId2"/>
          <a:stretch>
            <a:fillRect/>
          </a:stretch>
        </p:blipFill>
        <p:spPr>
          <a:xfrm>
            <a:off x="5087938" y="1052513"/>
            <a:ext cx="4314825" cy="1871662"/>
          </a:xfrm>
          <a:prstGeom prst="rect">
            <a:avLst/>
          </a:prstGeom>
          <a:noFill/>
          <a:ln w="9525">
            <a:noFill/>
          </a:ln>
        </p:spPr>
      </p:pic>
      <p:pic>
        <p:nvPicPr>
          <p:cNvPr id="32773" name="Picture 5" descr="rally-car by netalloy - "/>
          <p:cNvPicPr>
            <a:picLocks noChangeAspect="1"/>
          </p:cNvPicPr>
          <p:nvPr/>
        </p:nvPicPr>
        <p:blipFill>
          <a:blip r:embed="rId3"/>
          <a:stretch>
            <a:fillRect/>
          </a:stretch>
        </p:blipFill>
        <p:spPr>
          <a:xfrm>
            <a:off x="6456363" y="3644900"/>
            <a:ext cx="2381250" cy="1266825"/>
          </a:xfrm>
          <a:prstGeom prst="rect">
            <a:avLst/>
          </a:prstGeom>
          <a:noFill/>
          <a:ln w="9525">
            <a:noFill/>
          </a:ln>
        </p:spPr>
      </p:pic>
      <p:sp>
        <p:nvSpPr>
          <p:cNvPr id="658438" name="Arc 6"/>
          <p:cNvSpPr/>
          <p:nvPr/>
        </p:nvSpPr>
        <p:spPr bwMode="auto">
          <a:xfrm>
            <a:off x="6096000" y="2349500"/>
            <a:ext cx="1728788" cy="1439863"/>
          </a:xfrm>
          <a:custGeom>
            <a:avLst/>
            <a:gdLst>
              <a:gd name="G0" fmla="+- 0 0 0"/>
              <a:gd name="G1" fmla="+- 21600 0 0"/>
              <a:gd name="G2" fmla="+- 21600 0 0"/>
              <a:gd name="T0" fmla="*/ 0 w 21453"/>
              <a:gd name="T1" fmla="*/ 0 h 21600"/>
              <a:gd name="T2" fmla="*/ 21453 w 21453"/>
              <a:gd name="T3" fmla="*/ 19081 h 21600"/>
              <a:gd name="T4" fmla="*/ 0 w 21453"/>
              <a:gd name="T5" fmla="*/ 21600 h 21600"/>
            </a:gdLst>
            <a:ahLst/>
            <a:cxnLst>
              <a:cxn ang="0">
                <a:pos x="T0" y="T1"/>
              </a:cxn>
              <a:cxn ang="0">
                <a:pos x="T2" y="T3"/>
              </a:cxn>
              <a:cxn ang="0">
                <a:pos x="T4" y="T5"/>
              </a:cxn>
            </a:cxnLst>
            <a:rect l="0" t="0" r="r" b="b"/>
            <a:pathLst>
              <a:path w="21453" h="21600" fill="none" extrusionOk="0">
                <a:moveTo>
                  <a:pt x="0" y="-1"/>
                </a:moveTo>
                <a:cubicBezTo>
                  <a:pt x="10954" y="-1"/>
                  <a:pt x="20175" y="8200"/>
                  <a:pt x="21452" y="19081"/>
                </a:cubicBezTo>
              </a:path>
              <a:path w="21453" h="21600" stroke="0" extrusionOk="0">
                <a:moveTo>
                  <a:pt x="0" y="-1"/>
                </a:moveTo>
                <a:cubicBezTo>
                  <a:pt x="10954" y="-1"/>
                  <a:pt x="20175" y="8200"/>
                  <a:pt x="21452" y="19081"/>
                </a:cubicBezTo>
                <a:lnTo>
                  <a:pt x="0" y="21600"/>
                </a:lnTo>
                <a:close/>
              </a:path>
            </a:pathLst>
          </a:custGeom>
          <a:noFill/>
          <a:ln w="15875">
            <a:solidFill>
              <a:schemeClr val="bg2"/>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pic>
        <p:nvPicPr>
          <p:cNvPr id="32775" name="Picture 7" descr="Police car by liftarn - A SAAB 900 police car from the Swedish Road Administration (V�gverket)."/>
          <p:cNvPicPr>
            <a:picLocks noChangeAspect="1"/>
          </p:cNvPicPr>
          <p:nvPr/>
        </p:nvPicPr>
        <p:blipFill>
          <a:blip r:embed="rId4"/>
          <a:stretch>
            <a:fillRect/>
          </a:stretch>
        </p:blipFill>
        <p:spPr>
          <a:xfrm>
            <a:off x="2782888" y="1700213"/>
            <a:ext cx="1296987" cy="1104900"/>
          </a:xfrm>
          <a:prstGeom prst="rect">
            <a:avLst/>
          </a:prstGeom>
          <a:noFill/>
          <a:ln w="9525">
            <a:noFill/>
          </a:ln>
        </p:spPr>
      </p:pic>
      <p:sp>
        <p:nvSpPr>
          <p:cNvPr id="658440" name="Arc 8"/>
          <p:cNvSpPr/>
          <p:nvPr/>
        </p:nvSpPr>
        <p:spPr bwMode="auto">
          <a:xfrm rot="21450627" flipH="1">
            <a:off x="3935413" y="1989138"/>
            <a:ext cx="1368425" cy="1444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pic>
        <p:nvPicPr>
          <p:cNvPr id="32777" name="Picture 9" descr="MC900332774[1]"/>
          <p:cNvPicPr>
            <a:picLocks noChangeAspect="1"/>
          </p:cNvPicPr>
          <p:nvPr/>
        </p:nvPicPr>
        <p:blipFill>
          <a:blip r:embed="rId5"/>
          <a:stretch>
            <a:fillRect/>
          </a:stretch>
        </p:blipFill>
        <p:spPr>
          <a:xfrm>
            <a:off x="2422525" y="5300663"/>
            <a:ext cx="1081088" cy="1081087"/>
          </a:xfrm>
          <a:prstGeom prst="rect">
            <a:avLst/>
          </a:prstGeom>
          <a:noFill/>
          <a:ln w="9525">
            <a:noFill/>
          </a:ln>
        </p:spPr>
      </p:pic>
      <p:pic>
        <p:nvPicPr>
          <p:cNvPr id="32778" name="Picture 10" descr="MC900060378[1]"/>
          <p:cNvPicPr>
            <a:picLocks noChangeAspect="1"/>
          </p:cNvPicPr>
          <p:nvPr/>
        </p:nvPicPr>
        <p:blipFill>
          <a:blip r:embed="rId6"/>
          <a:stretch>
            <a:fillRect/>
          </a:stretch>
        </p:blipFill>
        <p:spPr>
          <a:xfrm>
            <a:off x="2495550" y="3860800"/>
            <a:ext cx="1008063" cy="788988"/>
          </a:xfrm>
          <a:prstGeom prst="rect">
            <a:avLst/>
          </a:prstGeom>
          <a:noFill/>
          <a:ln w="9525">
            <a:noFill/>
          </a:ln>
        </p:spPr>
      </p:pic>
      <p:sp>
        <p:nvSpPr>
          <p:cNvPr id="658443" name="Arc 11"/>
          <p:cNvSpPr/>
          <p:nvPr/>
        </p:nvSpPr>
        <p:spPr bwMode="auto">
          <a:xfrm flipV="1">
            <a:off x="3359150" y="2276475"/>
            <a:ext cx="2232025" cy="18732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8444" name="Arc 12"/>
          <p:cNvSpPr/>
          <p:nvPr/>
        </p:nvSpPr>
        <p:spPr bwMode="auto">
          <a:xfrm rot="10800000" flipH="1">
            <a:off x="3503613" y="2420938"/>
            <a:ext cx="2447925" cy="38163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
        <p:nvSpPr>
          <p:cNvPr id="658445" name="Text Box 13"/>
          <p:cNvSpPr txBox="1">
            <a:spLocks noChangeArrowheads="1"/>
          </p:cNvSpPr>
          <p:nvPr/>
        </p:nvSpPr>
        <p:spPr bwMode="auto">
          <a:xfrm>
            <a:off x="5738813" y="5445125"/>
            <a:ext cx="3318510" cy="614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marR="0" defTabSz="914400" eaLnBrk="1" hangingPunct="1">
              <a:buClrTx/>
              <a:buSzTx/>
              <a:buFontTx/>
              <a:buNone/>
              <a:defRPr/>
            </a:pPr>
            <a:r>
              <a:rPr kumimoji="0" lang="en-US" kern="1200" cap="none" spc="0" normalizeH="0" baseline="0" noProof="0">
                <a:latin typeface="Arial" panose="020B0604020202020204" pitchFamily="34" charset="0"/>
                <a:ea typeface="MS PGothic" panose="020B0600070205080204" charset="-128"/>
                <a:cs typeface="Arial" panose="020B0604020202020204" pitchFamily="34" charset="0"/>
              </a:rPr>
              <a:t>- </a:t>
            </a:r>
            <a:r>
              <a:rPr kumimoji="0" lang="en-US" sz="1600" kern="1200" cap="none" spc="0" normalizeH="0" baseline="0" noProof="0">
                <a:latin typeface="Verdana" panose="020B0604030504040204" charset="0"/>
                <a:ea typeface="MS PGothic" panose="020B0600070205080204" charset="-128"/>
                <a:cs typeface="Arial" panose="020B0604020202020204" pitchFamily="34" charset="0"/>
              </a:rPr>
              <a:t>Complex and heterogeneous </a:t>
            </a:r>
            <a:endParaRPr kumimoji="0" lang="en-US" sz="1600" kern="1200" cap="none" spc="0" normalizeH="0" baseline="0" noProof="0">
              <a:latin typeface="Verdana" panose="020B0604030504040204" charset="0"/>
              <a:ea typeface="MS PGothic" panose="020B0600070205080204" charset="-128"/>
              <a:cs typeface="Arial" panose="020B0604020202020204" pitchFamily="34" charset="0"/>
            </a:endParaRPr>
          </a:p>
          <a:p>
            <a:pPr marR="0" defTabSz="914400" eaLnBrk="1" hangingPunct="1">
              <a:buClrTx/>
              <a:buSzTx/>
              <a:buFontTx/>
              <a:buNone/>
              <a:defRPr/>
            </a:pPr>
            <a:r>
              <a:rPr kumimoji="0" lang="en-US" sz="1600" kern="1200" cap="none" spc="0" normalizeH="0" baseline="0" noProof="0">
                <a:latin typeface="Verdana" panose="020B0604030504040204" charset="0"/>
                <a:ea typeface="MS PGothic" panose="020B0600070205080204" charset="-128"/>
                <a:cs typeface="Arial" panose="020B0604020202020204" pitchFamily="34" charset="0"/>
              </a:rPr>
              <a:t>resources and networks </a:t>
            </a:r>
            <a:endParaRPr kumimoji="0" lang="en-US" sz="1600" kern="1200" cap="none" spc="0" normalizeH="0" baseline="0" noProof="0">
              <a:latin typeface="Verdana" panose="020B0604030504040204" charset="0"/>
              <a:ea typeface="MS PGothic" panose="020B0600070205080204" charset="-128"/>
              <a:cs typeface="Arial" panose="020B0604020202020204" pitchFamily="34" charset="0"/>
            </a:endParaRPr>
          </a:p>
        </p:txBody>
      </p:sp>
      <p:sp>
        <p:nvSpPr>
          <p:cNvPr id="658446" name="Arc 14"/>
          <p:cNvSpPr/>
          <p:nvPr/>
        </p:nvSpPr>
        <p:spPr bwMode="auto">
          <a:xfrm flipV="1">
            <a:off x="7967663" y="2349500"/>
            <a:ext cx="720725" cy="1295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Slide Number Placeholder 5"/>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ea typeface="MS PGothic" panose="020B0600070205080204" charset="-128"/>
              </a:rPr>
            </a:fld>
            <a:endParaRPr lang="en-GB" altLang="en-US" sz="1400">
              <a:ea typeface="MS PGothic" panose="020B0600070205080204" charset="-128"/>
            </a:endParaRPr>
          </a:p>
        </p:txBody>
      </p:sp>
      <p:sp>
        <p:nvSpPr>
          <p:cNvPr id="33794" name="Rectangle 2"/>
          <p:cNvSpPr>
            <a:spLocks noGrp="1"/>
          </p:cNvSpPr>
          <p:nvPr>
            <p:ph type="title"/>
          </p:nvPr>
        </p:nvSpPr>
        <p:spPr/>
        <p:txBody>
          <a:bodyPr vert="horz" wrap="square" lIns="91440" tIns="45720" rIns="91440" bIns="45720" anchor="ctr"/>
          <a:p>
            <a:r>
              <a:rPr lang="en-GB" altLang="en-US"/>
              <a:t>Wireless Sensor Networks (WSN)</a:t>
            </a:r>
            <a:endParaRPr lang="en-GB" altLang="en-US"/>
          </a:p>
        </p:txBody>
      </p:sp>
      <p:pic>
        <p:nvPicPr>
          <p:cNvPr id="33795" name="Picture 3" descr="#"/>
          <p:cNvPicPr>
            <a:picLocks noChangeAspect="1"/>
          </p:cNvPicPr>
          <p:nvPr/>
        </p:nvPicPr>
        <p:blipFill>
          <a:blip r:embed="rId1"/>
          <a:stretch>
            <a:fillRect/>
          </a:stretch>
        </p:blipFill>
        <p:spPr>
          <a:xfrm>
            <a:off x="2424113" y="3284538"/>
            <a:ext cx="409575" cy="576262"/>
          </a:xfrm>
          <a:prstGeom prst="rect">
            <a:avLst/>
          </a:prstGeom>
          <a:noFill/>
          <a:ln w="9525">
            <a:noFill/>
          </a:ln>
        </p:spPr>
      </p:pic>
      <p:pic>
        <p:nvPicPr>
          <p:cNvPr id="33796" name="Picture 4" descr="#"/>
          <p:cNvPicPr>
            <a:picLocks noChangeAspect="1"/>
          </p:cNvPicPr>
          <p:nvPr/>
        </p:nvPicPr>
        <p:blipFill>
          <a:blip r:embed="rId1"/>
          <a:stretch>
            <a:fillRect/>
          </a:stretch>
        </p:blipFill>
        <p:spPr>
          <a:xfrm>
            <a:off x="2063750" y="2349500"/>
            <a:ext cx="409575" cy="576263"/>
          </a:xfrm>
          <a:prstGeom prst="rect">
            <a:avLst/>
          </a:prstGeom>
          <a:noFill/>
          <a:ln w="9525">
            <a:noFill/>
          </a:ln>
        </p:spPr>
      </p:pic>
      <p:pic>
        <p:nvPicPr>
          <p:cNvPr id="33797" name="Picture 5" descr="#"/>
          <p:cNvPicPr>
            <a:picLocks noChangeAspect="1"/>
          </p:cNvPicPr>
          <p:nvPr/>
        </p:nvPicPr>
        <p:blipFill>
          <a:blip r:embed="rId1"/>
          <a:stretch>
            <a:fillRect/>
          </a:stretch>
        </p:blipFill>
        <p:spPr>
          <a:xfrm>
            <a:off x="3527425" y="3500438"/>
            <a:ext cx="409575" cy="576262"/>
          </a:xfrm>
          <a:prstGeom prst="rect">
            <a:avLst/>
          </a:prstGeom>
          <a:noFill/>
          <a:ln w="9525">
            <a:noFill/>
          </a:ln>
        </p:spPr>
      </p:pic>
      <p:pic>
        <p:nvPicPr>
          <p:cNvPr id="33798" name="Picture 6" descr="#"/>
          <p:cNvPicPr>
            <a:picLocks noChangeAspect="1"/>
          </p:cNvPicPr>
          <p:nvPr/>
        </p:nvPicPr>
        <p:blipFill>
          <a:blip r:embed="rId1"/>
          <a:stretch>
            <a:fillRect/>
          </a:stretch>
        </p:blipFill>
        <p:spPr>
          <a:xfrm>
            <a:off x="5016500" y="3068638"/>
            <a:ext cx="409575" cy="576262"/>
          </a:xfrm>
          <a:prstGeom prst="rect">
            <a:avLst/>
          </a:prstGeom>
          <a:noFill/>
          <a:ln w="9525">
            <a:noFill/>
          </a:ln>
        </p:spPr>
      </p:pic>
      <p:pic>
        <p:nvPicPr>
          <p:cNvPr id="33799" name="Picture 7" descr="#"/>
          <p:cNvPicPr>
            <a:picLocks noChangeAspect="1"/>
          </p:cNvPicPr>
          <p:nvPr/>
        </p:nvPicPr>
        <p:blipFill>
          <a:blip r:embed="rId1"/>
          <a:stretch>
            <a:fillRect/>
          </a:stretch>
        </p:blipFill>
        <p:spPr>
          <a:xfrm>
            <a:off x="3648075" y="2492375"/>
            <a:ext cx="409575" cy="576263"/>
          </a:xfrm>
          <a:prstGeom prst="rect">
            <a:avLst/>
          </a:prstGeom>
          <a:noFill/>
          <a:ln w="9525">
            <a:noFill/>
          </a:ln>
        </p:spPr>
      </p:pic>
      <p:pic>
        <p:nvPicPr>
          <p:cNvPr id="33800" name="Picture 8" descr="#"/>
          <p:cNvPicPr>
            <a:picLocks noChangeAspect="1"/>
          </p:cNvPicPr>
          <p:nvPr/>
        </p:nvPicPr>
        <p:blipFill>
          <a:blip r:embed="rId2"/>
          <a:stretch>
            <a:fillRect/>
          </a:stretch>
        </p:blipFill>
        <p:spPr>
          <a:xfrm>
            <a:off x="3073400" y="4508500"/>
            <a:ext cx="576263" cy="377825"/>
          </a:xfrm>
          <a:prstGeom prst="rect">
            <a:avLst/>
          </a:prstGeom>
          <a:noFill/>
          <a:ln w="9525">
            <a:noFill/>
          </a:ln>
        </p:spPr>
      </p:pic>
      <p:pic>
        <p:nvPicPr>
          <p:cNvPr id="33801" name="Picture 9" descr="#"/>
          <p:cNvPicPr>
            <a:picLocks noChangeAspect="1"/>
          </p:cNvPicPr>
          <p:nvPr/>
        </p:nvPicPr>
        <p:blipFill>
          <a:blip r:embed="rId3"/>
          <a:stretch>
            <a:fillRect/>
          </a:stretch>
        </p:blipFill>
        <p:spPr>
          <a:xfrm>
            <a:off x="3792538" y="1989138"/>
            <a:ext cx="425450" cy="425450"/>
          </a:xfrm>
          <a:prstGeom prst="rect">
            <a:avLst/>
          </a:prstGeom>
          <a:noFill/>
          <a:ln w="9525">
            <a:noFill/>
          </a:ln>
        </p:spPr>
      </p:pic>
      <p:pic>
        <p:nvPicPr>
          <p:cNvPr id="33802" name="Picture 10" descr="#"/>
          <p:cNvPicPr>
            <a:picLocks noChangeAspect="1"/>
          </p:cNvPicPr>
          <p:nvPr/>
        </p:nvPicPr>
        <p:blipFill>
          <a:blip r:embed="rId4"/>
          <a:stretch>
            <a:fillRect/>
          </a:stretch>
        </p:blipFill>
        <p:spPr>
          <a:xfrm>
            <a:off x="4224338" y="1628775"/>
            <a:ext cx="447675" cy="576263"/>
          </a:xfrm>
          <a:prstGeom prst="rect">
            <a:avLst/>
          </a:prstGeom>
          <a:noFill/>
          <a:ln w="9525">
            <a:noFill/>
          </a:ln>
        </p:spPr>
      </p:pic>
      <p:sp>
        <p:nvSpPr>
          <p:cNvPr id="659467" name="Line 11"/>
          <p:cNvSpPr>
            <a:spLocks noChangeShapeType="1"/>
          </p:cNvSpPr>
          <p:nvPr/>
        </p:nvSpPr>
        <p:spPr bwMode="auto">
          <a:xfrm>
            <a:off x="2351088" y="2781300"/>
            <a:ext cx="215900" cy="7191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68" name="Line 12"/>
          <p:cNvSpPr>
            <a:spLocks noChangeShapeType="1"/>
          </p:cNvSpPr>
          <p:nvPr/>
        </p:nvSpPr>
        <p:spPr bwMode="auto">
          <a:xfrm>
            <a:off x="2711450" y="3716338"/>
            <a:ext cx="865188" cy="1444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69" name="Oval 13"/>
          <p:cNvSpPr>
            <a:spLocks noChangeArrowheads="1"/>
          </p:cNvSpPr>
          <p:nvPr/>
        </p:nvSpPr>
        <p:spPr bwMode="auto">
          <a:xfrm>
            <a:off x="6313488" y="3232150"/>
            <a:ext cx="719138" cy="358775"/>
          </a:xfrm>
          <a:prstGeom prst="ellipse">
            <a:avLst/>
          </a:prstGeom>
          <a:solidFill>
            <a:srgbClr val="008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17961" dir="2700000" algn="ctr" rotWithShape="0">
                    <a:srgbClr val="00800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sz="10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rPr>
              <a:t>Sink</a:t>
            </a:r>
            <a:endParaRPr kumimoji="0" lang="en-GB" sz="10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GB" sz="10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rPr>
              <a:t>node</a:t>
            </a:r>
            <a:endParaRPr kumimoji="0" lang="en-GB" sz="10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endParaRPr>
          </a:p>
        </p:txBody>
      </p:sp>
      <p:sp>
        <p:nvSpPr>
          <p:cNvPr id="659470" name="Rectangle 14"/>
          <p:cNvSpPr>
            <a:spLocks noChangeArrowheads="1"/>
          </p:cNvSpPr>
          <p:nvPr/>
        </p:nvSpPr>
        <p:spPr bwMode="auto">
          <a:xfrm>
            <a:off x="7608888" y="3286125"/>
            <a:ext cx="647700" cy="2873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sz="9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rPr>
              <a:t>Gateway</a:t>
            </a:r>
            <a:endParaRPr kumimoji="0" lang="en-GB" sz="9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endParaRPr>
          </a:p>
        </p:txBody>
      </p:sp>
      <p:pic>
        <p:nvPicPr>
          <p:cNvPr id="33807" name="Picture 15" descr="http://openclipart.org/image/800px/svg_to_png/14729/gabe_anguiano_Cloud.png"/>
          <p:cNvPicPr>
            <a:picLocks noChangeAspect="1"/>
          </p:cNvPicPr>
          <p:nvPr/>
        </p:nvPicPr>
        <p:blipFill>
          <a:blip r:embed="rId5"/>
          <a:stretch>
            <a:fillRect/>
          </a:stretch>
        </p:blipFill>
        <p:spPr>
          <a:xfrm>
            <a:off x="6529388" y="1557338"/>
            <a:ext cx="1727200" cy="1323975"/>
          </a:xfrm>
          <a:prstGeom prst="rect">
            <a:avLst/>
          </a:prstGeom>
          <a:noFill/>
          <a:ln w="9525">
            <a:noFill/>
          </a:ln>
        </p:spPr>
      </p:pic>
      <p:sp>
        <p:nvSpPr>
          <p:cNvPr id="33808" name="Line 16"/>
          <p:cNvSpPr/>
          <p:nvPr/>
        </p:nvSpPr>
        <p:spPr>
          <a:xfrm>
            <a:off x="7824788" y="2852738"/>
            <a:ext cx="142875" cy="288925"/>
          </a:xfrm>
          <a:prstGeom prst="line">
            <a:avLst/>
          </a:prstGeom>
          <a:ln w="9525" cap="flat" cmpd="sng">
            <a:solidFill>
              <a:schemeClr val="tx1"/>
            </a:solidFill>
            <a:prstDash val="solid"/>
            <a:headEnd type="triangle" w="med" len="med"/>
            <a:tailEnd type="triangle" w="med" len="med"/>
          </a:ln>
          <a:effectLst>
            <a:prstShdw prst="shdw17" dist="17961" dir="2699999">
              <a:srgbClr val="808080">
                <a:alpha val="50000"/>
              </a:srgbClr>
            </a:prstShdw>
          </a:effectLst>
        </p:spPr>
      </p:sp>
      <p:sp>
        <p:nvSpPr>
          <p:cNvPr id="659473" name="Line 17"/>
          <p:cNvSpPr>
            <a:spLocks noChangeShapeType="1"/>
          </p:cNvSpPr>
          <p:nvPr/>
        </p:nvSpPr>
        <p:spPr bwMode="auto">
          <a:xfrm>
            <a:off x="5591175" y="3429000"/>
            <a:ext cx="64928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74" name="Line 18"/>
          <p:cNvSpPr>
            <a:spLocks noChangeShapeType="1"/>
          </p:cNvSpPr>
          <p:nvPr/>
        </p:nvSpPr>
        <p:spPr bwMode="auto">
          <a:xfrm>
            <a:off x="7069138" y="3429000"/>
            <a:ext cx="5032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75" name="Line 19"/>
          <p:cNvSpPr>
            <a:spLocks noChangeShapeType="1"/>
          </p:cNvSpPr>
          <p:nvPr/>
        </p:nvSpPr>
        <p:spPr bwMode="auto">
          <a:xfrm>
            <a:off x="4008438" y="2924175"/>
            <a:ext cx="1079500" cy="4333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76" name="Line 20"/>
          <p:cNvSpPr>
            <a:spLocks noChangeShapeType="1"/>
          </p:cNvSpPr>
          <p:nvPr/>
        </p:nvSpPr>
        <p:spPr bwMode="auto">
          <a:xfrm flipV="1">
            <a:off x="2782888" y="2924175"/>
            <a:ext cx="865188" cy="576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77" name="Line 21"/>
          <p:cNvSpPr>
            <a:spLocks noChangeShapeType="1"/>
          </p:cNvSpPr>
          <p:nvPr/>
        </p:nvSpPr>
        <p:spPr bwMode="auto">
          <a:xfrm flipH="1">
            <a:off x="3648075" y="3068638"/>
            <a:ext cx="144463" cy="6477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78" name="Line 22"/>
          <p:cNvSpPr>
            <a:spLocks noChangeShapeType="1"/>
          </p:cNvSpPr>
          <p:nvPr/>
        </p:nvSpPr>
        <p:spPr bwMode="auto">
          <a:xfrm flipV="1">
            <a:off x="3935413" y="3500438"/>
            <a:ext cx="1008063" cy="2889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79" name="Line 23"/>
          <p:cNvSpPr>
            <a:spLocks noChangeShapeType="1"/>
          </p:cNvSpPr>
          <p:nvPr/>
        </p:nvSpPr>
        <p:spPr bwMode="auto">
          <a:xfrm flipV="1">
            <a:off x="3432175" y="4005263"/>
            <a:ext cx="287338" cy="576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33816" name="Picture 24" descr="#"/>
          <p:cNvPicPr>
            <a:picLocks noChangeAspect="1"/>
          </p:cNvPicPr>
          <p:nvPr/>
        </p:nvPicPr>
        <p:blipFill>
          <a:blip r:embed="rId2"/>
          <a:stretch>
            <a:fillRect/>
          </a:stretch>
        </p:blipFill>
        <p:spPr>
          <a:xfrm>
            <a:off x="4367213" y="4365625"/>
            <a:ext cx="576262" cy="377825"/>
          </a:xfrm>
          <a:prstGeom prst="rect">
            <a:avLst/>
          </a:prstGeom>
          <a:noFill/>
          <a:ln w="9525">
            <a:noFill/>
          </a:ln>
        </p:spPr>
      </p:pic>
      <p:sp>
        <p:nvSpPr>
          <p:cNvPr id="659481" name="Line 25"/>
          <p:cNvSpPr>
            <a:spLocks noChangeShapeType="1"/>
          </p:cNvSpPr>
          <p:nvPr/>
        </p:nvSpPr>
        <p:spPr bwMode="auto">
          <a:xfrm>
            <a:off x="3719513" y="4724400"/>
            <a:ext cx="7207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82" name="Line 26"/>
          <p:cNvSpPr>
            <a:spLocks noChangeShapeType="1"/>
          </p:cNvSpPr>
          <p:nvPr/>
        </p:nvSpPr>
        <p:spPr bwMode="auto">
          <a:xfrm flipV="1">
            <a:off x="5016500" y="3573463"/>
            <a:ext cx="1295400" cy="9350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83" name="Line 27"/>
          <p:cNvSpPr>
            <a:spLocks noChangeShapeType="1"/>
          </p:cNvSpPr>
          <p:nvPr/>
        </p:nvSpPr>
        <p:spPr bwMode="auto">
          <a:xfrm>
            <a:off x="4727575" y="2060575"/>
            <a:ext cx="360363"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84" name="Line 28"/>
          <p:cNvSpPr>
            <a:spLocks noChangeShapeType="1"/>
          </p:cNvSpPr>
          <p:nvPr/>
        </p:nvSpPr>
        <p:spPr bwMode="auto">
          <a:xfrm>
            <a:off x="4295775" y="2349500"/>
            <a:ext cx="792163" cy="714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85" name="Line 29"/>
          <p:cNvSpPr>
            <a:spLocks noChangeShapeType="1"/>
          </p:cNvSpPr>
          <p:nvPr/>
        </p:nvSpPr>
        <p:spPr bwMode="auto">
          <a:xfrm>
            <a:off x="5880100" y="2349500"/>
            <a:ext cx="64928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3822" name="Text Box 30"/>
          <p:cNvSpPr txBox="1"/>
          <p:nvPr/>
        </p:nvSpPr>
        <p:spPr>
          <a:xfrm>
            <a:off x="6888163" y="2060575"/>
            <a:ext cx="1038860" cy="39878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ea typeface="MS PGothic" panose="020B0600070205080204" charset="-128"/>
              </a:rPr>
              <a:t>Core network</a:t>
            </a:r>
            <a:endParaRPr lang="en-GB" altLang="en-US" sz="1000">
              <a:ea typeface="MS PGothic" panose="020B0600070205080204" charset="-128"/>
            </a:endParaRPr>
          </a:p>
          <a:p>
            <a:pPr marL="0" lvl="0" indent="0" eaLnBrk="1" hangingPunct="1">
              <a:spcBef>
                <a:spcPct val="0"/>
              </a:spcBef>
              <a:buNone/>
            </a:pPr>
            <a:r>
              <a:rPr lang="en-GB" altLang="en-US" sz="1000">
                <a:ea typeface="MS PGothic" panose="020B0600070205080204" charset="-128"/>
              </a:rPr>
              <a:t>e.g. Internet</a:t>
            </a:r>
            <a:endParaRPr lang="en-GB" altLang="en-US" sz="1000">
              <a:ea typeface="MS PGothic" panose="020B0600070205080204" charset="-128"/>
            </a:endParaRPr>
          </a:p>
        </p:txBody>
      </p:sp>
      <p:sp>
        <p:nvSpPr>
          <p:cNvPr id="659487" name="Rectangle 31"/>
          <p:cNvSpPr>
            <a:spLocks noChangeArrowheads="1"/>
          </p:cNvSpPr>
          <p:nvPr/>
        </p:nvSpPr>
        <p:spPr bwMode="auto">
          <a:xfrm>
            <a:off x="5159375" y="2205038"/>
            <a:ext cx="647700" cy="2873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sz="9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rPr>
              <a:t>Gateway</a:t>
            </a:r>
            <a:endParaRPr kumimoji="0" lang="en-GB" sz="9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endParaRPr>
          </a:p>
        </p:txBody>
      </p:sp>
      <p:sp>
        <p:nvSpPr>
          <p:cNvPr id="659488" name="Line 32"/>
          <p:cNvSpPr>
            <a:spLocks noChangeShapeType="1"/>
          </p:cNvSpPr>
          <p:nvPr/>
        </p:nvSpPr>
        <p:spPr bwMode="auto">
          <a:xfrm flipV="1">
            <a:off x="8328025" y="1916113"/>
            <a:ext cx="576263" cy="217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9489" name="Line 33"/>
          <p:cNvSpPr>
            <a:spLocks noChangeShapeType="1"/>
          </p:cNvSpPr>
          <p:nvPr/>
        </p:nvSpPr>
        <p:spPr bwMode="auto">
          <a:xfrm>
            <a:off x="8328025" y="2351088"/>
            <a:ext cx="576263" cy="1412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33826" name="Picture 34" descr="#"/>
          <p:cNvPicPr>
            <a:picLocks noChangeAspect="1"/>
          </p:cNvPicPr>
          <p:nvPr/>
        </p:nvPicPr>
        <p:blipFill>
          <a:blip r:embed="rId6"/>
          <a:stretch>
            <a:fillRect/>
          </a:stretch>
        </p:blipFill>
        <p:spPr>
          <a:xfrm>
            <a:off x="8975725" y="1412875"/>
            <a:ext cx="641350" cy="641350"/>
          </a:xfrm>
          <a:prstGeom prst="rect">
            <a:avLst/>
          </a:prstGeom>
          <a:noFill/>
          <a:ln w="9525">
            <a:noFill/>
          </a:ln>
        </p:spPr>
      </p:pic>
      <p:grpSp>
        <p:nvGrpSpPr>
          <p:cNvPr id="33827" name="Group 35"/>
          <p:cNvGrpSpPr/>
          <p:nvPr/>
        </p:nvGrpSpPr>
        <p:grpSpPr>
          <a:xfrm>
            <a:off x="9048750" y="2420938"/>
            <a:ext cx="752475" cy="936625"/>
            <a:chOff x="4422" y="2659"/>
            <a:chExt cx="565" cy="726"/>
          </a:xfrm>
        </p:grpSpPr>
        <p:pic>
          <p:nvPicPr>
            <p:cNvPr id="33831" name="Picture 36" descr="#"/>
            <p:cNvPicPr>
              <a:picLocks noChangeAspect="1"/>
            </p:cNvPicPr>
            <p:nvPr/>
          </p:nvPicPr>
          <p:blipFill>
            <a:blip r:embed="rId7"/>
            <a:stretch>
              <a:fillRect/>
            </a:stretch>
          </p:blipFill>
          <p:spPr>
            <a:xfrm>
              <a:off x="4422" y="2659"/>
              <a:ext cx="565" cy="726"/>
            </a:xfrm>
            <a:prstGeom prst="rect">
              <a:avLst/>
            </a:prstGeom>
            <a:noFill/>
            <a:ln w="9525">
              <a:noFill/>
            </a:ln>
          </p:spPr>
        </p:pic>
        <p:pic>
          <p:nvPicPr>
            <p:cNvPr id="33832" name="Picture 37" descr="#"/>
            <p:cNvPicPr>
              <a:picLocks noChangeAspect="1"/>
            </p:cNvPicPr>
            <p:nvPr/>
          </p:nvPicPr>
          <p:blipFill>
            <a:blip r:embed="rId8"/>
            <a:stretch>
              <a:fillRect/>
            </a:stretch>
          </p:blipFill>
          <p:spPr>
            <a:xfrm>
              <a:off x="4649" y="2795"/>
              <a:ext cx="217" cy="227"/>
            </a:xfrm>
            <a:prstGeom prst="rect">
              <a:avLst/>
            </a:prstGeom>
            <a:noFill/>
            <a:ln w="9525">
              <a:noFill/>
            </a:ln>
          </p:spPr>
        </p:pic>
      </p:grpSp>
      <p:sp>
        <p:nvSpPr>
          <p:cNvPr id="33828" name="Text Box 38"/>
          <p:cNvSpPr txBox="1"/>
          <p:nvPr/>
        </p:nvSpPr>
        <p:spPr>
          <a:xfrm>
            <a:off x="9625013" y="1628775"/>
            <a:ext cx="756920" cy="24511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ea typeface="MS PGothic" panose="020B0600070205080204" charset="-128"/>
              </a:rPr>
              <a:t>End-user</a:t>
            </a:r>
            <a:endParaRPr lang="en-GB" altLang="en-US" sz="1000">
              <a:ea typeface="MS PGothic" panose="020B0600070205080204" charset="-128"/>
            </a:endParaRPr>
          </a:p>
        </p:txBody>
      </p:sp>
      <p:sp>
        <p:nvSpPr>
          <p:cNvPr id="33829" name="Text Box 39"/>
          <p:cNvSpPr txBox="1"/>
          <p:nvPr/>
        </p:nvSpPr>
        <p:spPr>
          <a:xfrm>
            <a:off x="8975725" y="3357563"/>
            <a:ext cx="1369695" cy="24511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ea typeface="MS PGothic" panose="020B0600070205080204" charset="-128"/>
              </a:rPr>
              <a:t>Computer services</a:t>
            </a:r>
            <a:endParaRPr lang="en-GB" altLang="en-US" sz="1000">
              <a:ea typeface="MS PGothic" panose="020B0600070205080204" charset="-128"/>
            </a:endParaRPr>
          </a:p>
        </p:txBody>
      </p:sp>
      <p:sp>
        <p:nvSpPr>
          <p:cNvPr id="33830" name="Text Box 40"/>
          <p:cNvSpPr txBox="1"/>
          <p:nvPr/>
        </p:nvSpPr>
        <p:spPr>
          <a:xfrm>
            <a:off x="1774825" y="5229225"/>
            <a:ext cx="7526655" cy="614045"/>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Char char="-"/>
            </a:pPr>
            <a:r>
              <a:rPr lang="en-GB" altLang="en-US" sz="1800">
                <a:latin typeface="Arial" panose="020B0604020202020204" pitchFamily="34" charset="0"/>
                <a:ea typeface="MS PGothic" panose="020B0600070205080204" charset="-128"/>
              </a:rPr>
              <a:t> </a:t>
            </a:r>
            <a:r>
              <a:rPr lang="en-GB" altLang="en-US" sz="1600">
                <a:latin typeface="Arial" panose="020B0604020202020204" pitchFamily="34" charset="0"/>
                <a:ea typeface="MS PGothic" panose="020B0600070205080204" charset="-128"/>
              </a:rPr>
              <a:t>The networks typically run Low Power Devices</a:t>
            </a:r>
            <a:endParaRPr lang="en-GB" altLang="en-US" sz="1600">
              <a:latin typeface="Arial" panose="020B0604020202020204" pitchFamily="34" charset="0"/>
              <a:ea typeface="MS PGothic" panose="020B0600070205080204" charset="-128"/>
            </a:endParaRPr>
          </a:p>
          <a:p>
            <a:pPr marL="0" lvl="0" indent="0" eaLnBrk="1" hangingPunct="1">
              <a:spcBef>
                <a:spcPct val="0"/>
              </a:spcBef>
              <a:buChar char="-"/>
            </a:pPr>
            <a:r>
              <a:rPr lang="en-GB" altLang="en-US" sz="1600">
                <a:latin typeface="Arial" panose="020B0604020202020204" pitchFamily="34" charset="0"/>
                <a:ea typeface="MS PGothic" panose="020B0600070205080204" charset="-128"/>
              </a:rPr>
              <a:t> Consist of one or more sensors, could be different type of sensors (or actuators)</a:t>
            </a:r>
            <a:endParaRPr lang="en-GB" altLang="en-US" sz="1600">
              <a:latin typeface="Arial" panose="020B0604020202020204" pitchFamily="34" charset="0"/>
              <a:ea typeface="MS PGothic" panose="020B060007020508020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
        <p:nvSpPr>
          <p:cNvPr id="35842" name="Rectangle 2"/>
          <p:cNvSpPr>
            <a:spLocks noGrp="1"/>
          </p:cNvSpPr>
          <p:nvPr>
            <p:ph type="title"/>
          </p:nvPr>
        </p:nvSpPr>
        <p:spPr>
          <a:xfrm>
            <a:off x="2133600" y="228600"/>
            <a:ext cx="8153400" cy="990600"/>
          </a:xfrm>
        </p:spPr>
        <p:txBody>
          <a:bodyPr vert="horz" wrap="square" lIns="91440" tIns="45720" rIns="91440" bIns="45720" anchor="ctr"/>
          <a:p>
            <a:r>
              <a:rPr lang="en-GB" altLang="en-US" sz="3200">
                <a:solidFill>
                  <a:schemeClr val="tx2"/>
                </a:solidFill>
              </a:rPr>
              <a:t>How are the networks changing?</a:t>
            </a:r>
            <a:endParaRPr lang="en-GB" altLang="en-US" sz="3200">
              <a:solidFill>
                <a:schemeClr val="tx2"/>
              </a:solidFill>
            </a:endParaRPr>
          </a:p>
        </p:txBody>
      </p:sp>
      <p:sp>
        <p:nvSpPr>
          <p:cNvPr id="35843" name="Rectangle 3"/>
          <p:cNvSpPr>
            <a:spLocks noGrp="1"/>
          </p:cNvSpPr>
          <p:nvPr>
            <p:ph type="body"/>
          </p:nvPr>
        </p:nvSpPr>
        <p:spPr>
          <a:xfrm>
            <a:off x="2135188" y="1555750"/>
            <a:ext cx="8075612" cy="4278313"/>
          </a:xfrm>
        </p:spPr>
        <p:txBody>
          <a:bodyPr vert="horz" wrap="square" lIns="91440" tIns="45720" rIns="91440" bIns="45720" anchor="t"/>
          <a:p>
            <a:pPr marL="319405" indent="-319405"/>
            <a:r>
              <a:rPr lang="en-GB" altLang="en-US" sz="1900"/>
              <a:t>Extensions</a:t>
            </a:r>
            <a:endParaRPr lang="en-GB" altLang="en-US" sz="1900"/>
          </a:p>
          <a:p>
            <a:pPr marL="640080" lvl="1" indent="-273050"/>
            <a:r>
              <a:rPr lang="en-GB" altLang="en-US" sz="1700"/>
              <a:t>More nodes, more connections</a:t>
            </a:r>
            <a:endParaRPr lang="en-GB" altLang="en-US" sz="1700"/>
          </a:p>
          <a:p>
            <a:pPr marL="640080" lvl="1" indent="-273050"/>
            <a:r>
              <a:rPr lang="en-GB" altLang="en-US" sz="1700"/>
              <a:t>Any </a:t>
            </a:r>
            <a:r>
              <a:rPr lang="en-GB" altLang="en-US" sz="1700">
                <a:solidFill>
                  <a:srgbClr val="0066FF"/>
                </a:solidFill>
                <a:latin typeface="Comic Sans MS" panose="030F0702030302020204" pitchFamily="66" charset="0"/>
              </a:rPr>
              <a:t>TIME</a:t>
            </a:r>
            <a:r>
              <a:rPr lang="en-GB" altLang="en-US" sz="1700"/>
              <a:t>, Any </a:t>
            </a:r>
            <a:r>
              <a:rPr lang="en-GB" altLang="en-US" sz="1700">
                <a:solidFill>
                  <a:srgbClr val="0066FF"/>
                </a:solidFill>
                <a:latin typeface="Comic Sans MS" panose="030F0702030302020204" pitchFamily="66" charset="0"/>
              </a:rPr>
              <a:t>PLACE</a:t>
            </a:r>
            <a:r>
              <a:rPr lang="en-GB" altLang="en-US" sz="1700"/>
              <a:t> </a:t>
            </a:r>
            <a:r>
              <a:rPr lang="en-GB" altLang="en-US" sz="1800" b="1">
                <a:solidFill>
                  <a:srgbClr val="FF0000"/>
                </a:solidFill>
                <a:latin typeface="Comic Sans MS" panose="030F0702030302020204" pitchFamily="66" charset="0"/>
              </a:rPr>
              <a:t>+</a:t>
            </a:r>
            <a:r>
              <a:rPr lang="en-GB" altLang="en-US" sz="1700"/>
              <a:t> Any </a:t>
            </a:r>
            <a:r>
              <a:rPr lang="en-GB" altLang="en-US" sz="1700">
                <a:solidFill>
                  <a:srgbClr val="0066FF"/>
                </a:solidFill>
                <a:latin typeface="Comic Sans MS" panose="030F0702030302020204" pitchFamily="66" charset="0"/>
              </a:rPr>
              <a:t>THING</a:t>
            </a:r>
            <a:endParaRPr lang="en-GB" altLang="en-US" sz="1700">
              <a:solidFill>
                <a:srgbClr val="0066FF"/>
              </a:solidFill>
              <a:latin typeface="Comic Sans MS" panose="030F0702030302020204" pitchFamily="66" charset="0"/>
            </a:endParaRPr>
          </a:p>
          <a:p>
            <a:pPr marL="640080" lvl="1" indent="-273050"/>
            <a:r>
              <a:rPr lang="en-GB" altLang="en-US" sz="1700"/>
              <a:t>M2M, IoT</a:t>
            </a:r>
            <a:endParaRPr lang="en-GB" altLang="en-US" sz="1700"/>
          </a:p>
          <a:p>
            <a:pPr marL="914400" lvl="2"/>
            <a:r>
              <a:rPr lang="en-GB" altLang="en-US" sz="1500"/>
              <a:t>Billions of interconnected devices,</a:t>
            </a:r>
            <a:endParaRPr lang="en-GB" altLang="en-US" sz="1500"/>
          </a:p>
          <a:p>
            <a:pPr marL="914400" lvl="2"/>
            <a:r>
              <a:rPr lang="en-GB" altLang="en-US" sz="1500"/>
              <a:t>Everybody is connected.</a:t>
            </a:r>
            <a:endParaRPr lang="en-GB" altLang="en-US" sz="1500"/>
          </a:p>
          <a:p>
            <a:pPr marL="319405" indent="-319405"/>
            <a:r>
              <a:rPr lang="en-GB" altLang="en-US" sz="1900"/>
              <a:t>Expansions</a:t>
            </a:r>
            <a:endParaRPr lang="en-GB" altLang="en-US" sz="1900"/>
          </a:p>
          <a:p>
            <a:pPr marL="640080" lvl="1" indent="-273050"/>
            <a:r>
              <a:rPr lang="en-GB" altLang="en-US" sz="1700"/>
              <a:t>Broadband</a:t>
            </a:r>
            <a:endParaRPr lang="en-GB" altLang="en-US" sz="1700"/>
          </a:p>
          <a:p>
            <a:pPr marL="640080" lvl="1" indent="-273050"/>
            <a:r>
              <a:rPr lang="en-GB" altLang="en-US" sz="1700"/>
              <a:t>LTE, 5G</a:t>
            </a:r>
            <a:endParaRPr lang="en-GB" altLang="en-US" sz="1700"/>
          </a:p>
          <a:p>
            <a:pPr marL="319405" indent="-319405"/>
            <a:r>
              <a:rPr lang="en-GB" altLang="en-US" sz="1900"/>
              <a:t>Enhancements</a:t>
            </a:r>
            <a:endParaRPr lang="en-GB" altLang="en-US" sz="1900"/>
          </a:p>
          <a:p>
            <a:pPr marL="640080" lvl="1" indent="-273050"/>
            <a:r>
              <a:rPr lang="en-GB" altLang="en-US" sz="1700"/>
              <a:t>Smart networks</a:t>
            </a:r>
            <a:endParaRPr lang="en-GB" altLang="en-US" sz="1700"/>
          </a:p>
          <a:p>
            <a:pPr marL="640080" lvl="1" indent="-273050"/>
            <a:r>
              <a:rPr lang="en-GB" altLang="en-US" sz="1700"/>
              <a:t>Data-centric and content-oriented networking </a:t>
            </a:r>
            <a:endParaRPr lang="en-GB" altLang="en-US" sz="1700"/>
          </a:p>
          <a:p>
            <a:pPr marL="640080" lvl="1" indent="-273050"/>
            <a:r>
              <a:rPr lang="en-GB" altLang="en-US" sz="1700"/>
              <a:t>Context-aware (autonomous) systems</a:t>
            </a:r>
            <a:endParaRPr lang="en-GB" altLang="en-US"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
        <p:nvSpPr>
          <p:cNvPr id="37890" name="Slide Number Placeholder 22"/>
          <p:cNvSpPr txBox="1">
            <a:spLocks noGrp="1"/>
          </p:cNvSpPr>
          <p:nvPr/>
        </p:nvSpPr>
        <p:spPr>
          <a:xfrm>
            <a:off x="10058400" y="6553200"/>
            <a:ext cx="533400" cy="244475"/>
          </a:xfrm>
          <a:prstGeom prst="rect">
            <a:avLst/>
          </a:prstGeom>
          <a:noFill/>
          <a:ln w="9525">
            <a:noFill/>
          </a:ln>
        </p:spPr>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lnSpc>
                <a:spcPct val="90000"/>
              </a:lnSpc>
              <a:spcBef>
                <a:spcPct val="0"/>
              </a:spcBef>
              <a:buNone/>
            </a:pPr>
            <a:fld id="{9A0DB2DC-4C9A-4742-B13C-FB6460FD3503}" type="slidenum">
              <a:rPr lang="en-US" altLang="en-US" sz="1100">
                <a:solidFill>
                  <a:srgbClr val="595959"/>
                </a:solidFill>
                <a:latin typeface="Arial" panose="020B0604020202020204" pitchFamily="34" charset="0"/>
              </a:rPr>
            </a:fld>
            <a:endParaRPr lang="en-US" altLang="en-US" sz="1100">
              <a:solidFill>
                <a:srgbClr val="595959"/>
              </a:solidFill>
              <a:latin typeface="Arial" panose="020B0604020202020204" pitchFamily="34" charset="0"/>
            </a:endParaRPr>
          </a:p>
        </p:txBody>
      </p:sp>
      <p:sp>
        <p:nvSpPr>
          <p:cNvPr id="37891" name="Rectangle 4"/>
          <p:cNvSpPr>
            <a:spLocks noGrp="1"/>
          </p:cNvSpPr>
          <p:nvPr>
            <p:ph type="title"/>
          </p:nvPr>
        </p:nvSpPr>
        <p:spPr/>
        <p:txBody>
          <a:bodyPr vert="horz" wrap="square" lIns="91440" tIns="45720" rIns="91440" bIns="45720" anchor="ctr"/>
          <a:p>
            <a:r>
              <a:rPr lang="en-US" altLang="en-US" sz="3200">
                <a:solidFill>
                  <a:schemeClr val="tx2"/>
                </a:solidFill>
              </a:rPr>
              <a:t>“Thing” connected to the internet</a:t>
            </a:r>
            <a:endParaRPr lang="en-US" altLang="en-US" sz="3200">
              <a:solidFill>
                <a:schemeClr val="tx2"/>
              </a:solidFill>
            </a:endParaRPr>
          </a:p>
        </p:txBody>
      </p:sp>
      <p:pic>
        <p:nvPicPr>
          <p:cNvPr id="37892" name="Picture 5" descr="IoT_things"/>
          <p:cNvPicPr>
            <a:picLocks noChangeAspect="1"/>
          </p:cNvPicPr>
          <p:nvPr/>
        </p:nvPicPr>
        <p:blipFill>
          <a:blip r:embed="rId1"/>
          <a:stretch>
            <a:fillRect/>
          </a:stretch>
        </p:blipFill>
        <p:spPr>
          <a:xfrm>
            <a:off x="1931670" y="1116330"/>
            <a:ext cx="7974330" cy="4451350"/>
          </a:xfrm>
          <a:prstGeom prst="rect">
            <a:avLst/>
          </a:prstGeom>
          <a:noFill/>
          <a:ln w="9525">
            <a:noFill/>
          </a:ln>
        </p:spPr>
      </p:pic>
      <p:sp>
        <p:nvSpPr>
          <p:cNvPr id="37893" name="Text Box 6"/>
          <p:cNvSpPr txBox="1"/>
          <p:nvPr/>
        </p:nvSpPr>
        <p:spPr>
          <a:xfrm>
            <a:off x="2209800" y="6172200"/>
            <a:ext cx="1097280" cy="27559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spcBef>
                <a:spcPct val="0"/>
              </a:spcBef>
              <a:buNone/>
            </a:pPr>
            <a:r>
              <a:rPr lang="en-US" altLang="en-US" sz="1200">
                <a:solidFill>
                  <a:schemeClr val="accent2"/>
                </a:solidFill>
                <a:latin typeface="Garamond" panose="02020404030301010803" pitchFamily="18" charset="0"/>
              </a:rPr>
              <a:t>Source: CISCO</a:t>
            </a:r>
            <a:endParaRPr lang="en-US" altLang="en-US" sz="1200">
              <a:solidFill>
                <a:schemeClr val="accent2"/>
              </a:solidFill>
              <a:latin typeface="Garamond" panose="02020404030301010803" pitchFamily="18" charset="0"/>
            </a:endParaRPr>
          </a:p>
        </p:txBody>
      </p:sp>
      <p:pic>
        <p:nvPicPr>
          <p:cNvPr id="37894" name="Picture 7" descr="source"/>
          <p:cNvPicPr>
            <a:picLocks noChangeAspect="1"/>
          </p:cNvPicPr>
          <p:nvPr/>
        </p:nvPicPr>
        <p:blipFill>
          <a:blip r:embed="rId2"/>
          <a:stretch>
            <a:fillRect/>
          </a:stretch>
        </p:blipFill>
        <p:spPr>
          <a:xfrm>
            <a:off x="2209800" y="5638800"/>
            <a:ext cx="7696200" cy="5334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Title 1"/>
          <p:cNvSpPr>
            <a:spLocks noGrp="1"/>
          </p:cNvSpPr>
          <p:nvPr>
            <p:ph type="title"/>
          </p:nvPr>
        </p:nvSpPr>
        <p:spPr/>
        <p:txBody>
          <a:bodyPr vert="horz" wrap="square" lIns="91440" tIns="45720" rIns="91440" bIns="45720" anchor="ctr"/>
          <a:p>
            <a:r>
              <a:rPr lang="en-GB" altLang="en-US"/>
              <a:t>Internet of Things (IoT)</a:t>
            </a:r>
            <a:endParaRPr lang="en-GB" altLang="en-US"/>
          </a:p>
        </p:txBody>
      </p:sp>
      <p:sp>
        <p:nvSpPr>
          <p:cNvPr id="39938" name="Content Placeholder 2"/>
          <p:cNvSpPr>
            <a:spLocks noGrp="1"/>
          </p:cNvSpPr>
          <p:nvPr>
            <p:ph idx="1"/>
          </p:nvPr>
        </p:nvSpPr>
        <p:spPr/>
        <p:txBody>
          <a:bodyPr vert="horz" wrap="square" lIns="91440" tIns="45720" rIns="91440" bIns="45720" anchor="t"/>
          <a:p>
            <a:r>
              <a:rPr lang="en-GB" altLang="en-US"/>
              <a:t>Extending the current Internet and providing connection, communication, and inter-networking between devices and physical objects, or "Things," is a growing trend that is often referred to as the </a:t>
            </a:r>
            <a:r>
              <a:rPr lang="en-GB" altLang="en-US" i="1">
                <a:solidFill>
                  <a:srgbClr val="0000FF"/>
                </a:solidFill>
              </a:rPr>
              <a:t>Internet of Things</a:t>
            </a:r>
            <a:r>
              <a:rPr lang="en-GB" altLang="en-US"/>
              <a:t>. </a:t>
            </a:r>
            <a:br>
              <a:rPr lang="en-GB" altLang="en-US"/>
            </a:br>
            <a:endParaRPr lang="en-GB" altLang="en-US"/>
          </a:p>
          <a:p>
            <a:r>
              <a:rPr lang="en-GB" altLang="en-US"/>
              <a:t>“The technologies and solutions that enable integration of real world data and services into the current information networking technologies are often described under the umbrella term of the Internet of Things (IoT)”</a:t>
            </a:r>
            <a:endParaRPr lang="en-GB" altLang="en-US"/>
          </a:p>
          <a:p>
            <a:endParaRPr lang="en-GB" altLang="en-US"/>
          </a:p>
        </p:txBody>
      </p:sp>
      <p:sp>
        <p:nvSpPr>
          <p:cNvPr id="39939"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4" name="Content Placeholder 3"/>
          <p:cNvGraphicFramePr>
            <a:graphicFrameLocks noChangeAspect="1"/>
          </p:cNvGraphicFramePr>
          <p:nvPr>
            <p:ph idx="1"/>
          </p:nvPr>
        </p:nvGraphicFramePr>
        <p:xfrm>
          <a:off x="4203700" y="965835"/>
          <a:ext cx="7863205" cy="5711825"/>
        </p:xfrm>
        <a:graphic>
          <a:graphicData uri="http://schemas.openxmlformats.org/presentationml/2006/ole">
            <mc:AlternateContent xmlns:mc="http://schemas.openxmlformats.org/markup-compatibility/2006">
              <mc:Choice xmlns:v="urn:schemas-microsoft-com:vml" Requires="v">
                <p:oleObj spid="_x0000_s5" name="" r:id="rId1" imgW="6162675" imgH="4476750" progId="Paint.Picture">
                  <p:embed/>
                </p:oleObj>
              </mc:Choice>
              <mc:Fallback>
                <p:oleObj name="" r:id="rId1" imgW="6162675" imgH="4476750" progId="Paint.Picture">
                  <p:embed/>
                  <p:pic>
                    <p:nvPicPr>
                      <p:cNvPr id="0" name="Picture 4"/>
                      <p:cNvPicPr/>
                      <p:nvPr/>
                    </p:nvPicPr>
                    <p:blipFill>
                      <a:blip r:embed="rId2"/>
                      <a:stretch>
                        <a:fillRect/>
                      </a:stretch>
                    </p:blipFill>
                    <p:spPr>
                      <a:xfrm>
                        <a:off x="4203700" y="965835"/>
                        <a:ext cx="7863205" cy="5711825"/>
                      </a:xfrm>
                      <a:prstGeom prst="rect">
                        <a:avLst/>
                      </a:prstGeom>
                    </p:spPr>
                  </p:pic>
                </p:oleObj>
              </mc:Fallback>
            </mc:AlternateContent>
          </a:graphicData>
        </a:graphic>
      </p:graphicFrame>
      <p:sp>
        <p:nvSpPr>
          <p:cNvPr id="6" name="Text Box 5"/>
          <p:cNvSpPr txBox="1"/>
          <p:nvPr/>
        </p:nvSpPr>
        <p:spPr>
          <a:xfrm>
            <a:off x="279400" y="1951990"/>
            <a:ext cx="3502660" cy="2245360"/>
          </a:xfrm>
          <a:prstGeom prst="rect">
            <a:avLst/>
          </a:prstGeom>
          <a:noFill/>
        </p:spPr>
        <p:txBody>
          <a:bodyPr wrap="square" rtlCol="0" anchor="t">
            <a:spAutoFit/>
          </a:bodyPr>
          <a:p>
            <a:r>
              <a:rPr lang="en-US" sz="2800"/>
              <a:t>From any time ,any place connectivity for anyone, we will now </a:t>
            </a:r>
            <a:endParaRPr lang="en-US" sz="2800"/>
          </a:p>
          <a:p>
            <a:r>
              <a:rPr lang="en-US" sz="2800"/>
              <a:t>have connectivity for anything!</a:t>
            </a:r>
            <a:endParaRPr 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Title 1"/>
          <p:cNvSpPr>
            <a:spLocks noGrp="1"/>
          </p:cNvSpPr>
          <p:nvPr>
            <p:ph type="title"/>
          </p:nvPr>
        </p:nvSpPr>
        <p:spPr/>
        <p:txBody>
          <a:bodyPr vert="horz" wrap="square" lIns="91440" tIns="45720" rIns="91440" bIns="45720" anchor="ctr"/>
          <a:p>
            <a:r>
              <a:rPr lang="en-GB" altLang="en-US"/>
              <a:t>Why should I learn about IoT? </a:t>
            </a:r>
            <a:endParaRPr lang="en-GB" altLang="en-US"/>
          </a:p>
        </p:txBody>
      </p:sp>
      <p:sp>
        <p:nvSpPr>
          <p:cNvPr id="40962" name="Content Placeholder 2"/>
          <p:cNvSpPr>
            <a:spLocks noGrp="1"/>
          </p:cNvSpPr>
          <p:nvPr>
            <p:ph idx="1"/>
          </p:nvPr>
        </p:nvSpPr>
        <p:spPr/>
        <p:txBody>
          <a:bodyPr vert="horz" wrap="square" lIns="91440" tIns="45720" rIns="91440" bIns="45720" anchor="t"/>
          <a:p>
            <a:r>
              <a:rPr lang="en-GB" altLang="en-US"/>
              <a:t>Emerging technologies</a:t>
            </a:r>
            <a:endParaRPr lang="en-GB" altLang="en-US"/>
          </a:p>
          <a:p>
            <a:r>
              <a:rPr lang="en-GB" altLang="en-US"/>
              <a:t>Growing IoT Services and Applications in various areas including smart cities, healthcare, transport, logistics, retail, safety and security, etc.</a:t>
            </a:r>
            <a:endParaRPr lang="en-GB" altLang="en-US"/>
          </a:p>
          <a:p>
            <a:r>
              <a:rPr lang="en-GB" altLang="en-US"/>
              <a:t>Business trends and new opportunities</a:t>
            </a:r>
            <a:endParaRPr lang="en-GB" altLang="en-US"/>
          </a:p>
          <a:p>
            <a:endParaRPr lang="en-GB" altLang="en-US"/>
          </a:p>
        </p:txBody>
      </p:sp>
      <p:sp>
        <p:nvSpPr>
          <p:cNvPr id="40963"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Title 1"/>
          <p:cNvSpPr>
            <a:spLocks noGrp="1"/>
          </p:cNvSpPr>
          <p:nvPr>
            <p:ph type="title"/>
          </p:nvPr>
        </p:nvSpPr>
        <p:spPr/>
        <p:txBody>
          <a:bodyPr vert="horz" wrap="square" lIns="91440" tIns="45720" rIns="91440" bIns="45720" anchor="ctr"/>
          <a:p>
            <a:r>
              <a:rPr lang="en-GB" altLang="en-US"/>
              <a:t>Opportunities</a:t>
            </a:r>
            <a:endParaRPr lang="en-GB" altLang="en-US"/>
          </a:p>
        </p:txBody>
      </p:sp>
      <p:sp>
        <p:nvSpPr>
          <p:cNvPr id="41986"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pic>
        <p:nvPicPr>
          <p:cNvPr id="41987" name="Picture 2" descr="http://blog.trentonsystems.com/wp-content/uploads/2013/07/Intel-Internet-of-Things-Infographic.jpg"/>
          <p:cNvPicPr>
            <a:picLocks noChangeAspect="1"/>
          </p:cNvPicPr>
          <p:nvPr/>
        </p:nvPicPr>
        <p:blipFill>
          <a:blip r:embed="rId1"/>
          <a:stretch>
            <a:fillRect/>
          </a:stretch>
        </p:blipFill>
        <p:spPr>
          <a:xfrm>
            <a:off x="752475" y="871855"/>
            <a:ext cx="10187305" cy="6011545"/>
          </a:xfrm>
          <a:prstGeom prst="rect">
            <a:avLst/>
          </a:prstGeom>
          <a:noFill/>
          <a:ln w="9525">
            <a:noFill/>
          </a:ln>
        </p:spPr>
      </p:pic>
      <p:sp>
        <p:nvSpPr>
          <p:cNvPr id="41988" name="TextBox 4"/>
          <p:cNvSpPr txBox="1"/>
          <p:nvPr/>
        </p:nvSpPr>
        <p:spPr>
          <a:xfrm>
            <a:off x="1558925" y="6669088"/>
            <a:ext cx="4004945" cy="198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700">
                <a:latin typeface="Arial" panose="020B0604020202020204" pitchFamily="34" charset="0"/>
              </a:rPr>
              <a:t>Source: http://blog.trentonsystems.com/internet-of-things-crosses-business-personal-boundaries/</a:t>
            </a:r>
            <a:endParaRPr lang="en-GB" altLang="en-US" sz="70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History of IoT</a:t>
            </a:r>
            <a:endParaRPr lang="en-US"/>
          </a:p>
        </p:txBody>
      </p:sp>
      <p:sp>
        <p:nvSpPr>
          <p:cNvPr id="3" name="Content Placeholder 2"/>
          <p:cNvSpPr>
            <a:spLocks noGrp="1"/>
          </p:cNvSpPr>
          <p:nvPr>
            <p:ph idx="1"/>
          </p:nvPr>
        </p:nvSpPr>
        <p:spPr/>
        <p:txBody>
          <a:bodyPr/>
          <a:p>
            <a:pPr>
              <a:buAutoNum type="arabicPeriod"/>
            </a:pPr>
            <a:r>
              <a:rPr lang="en-US" sz="1800"/>
              <a:t>1997, “The Internet of Things” is the seventh in the series of ITU Internet </a:t>
            </a:r>
            <a:endParaRPr lang="en-US" sz="1800"/>
          </a:p>
          <a:p>
            <a:pPr>
              <a:buAutoNum type="arabicPeriod"/>
            </a:pPr>
            <a:r>
              <a:rPr lang="en-US" sz="1800"/>
              <a:t>Reports originally launched in 1997 under the title “Challenges to the Network”</a:t>
            </a:r>
            <a:endParaRPr lang="en-US" sz="1800"/>
          </a:p>
          <a:p>
            <a:pPr>
              <a:buAutoNum type="arabicPeriod"/>
            </a:pPr>
            <a:r>
              <a:rPr lang="en-US" sz="1800"/>
              <a:t>1999, Auto-ID Center founded in MIT</a:t>
            </a:r>
            <a:endParaRPr lang="en-US" sz="1800"/>
          </a:p>
          <a:p>
            <a:pPr>
              <a:buAutoNum type="arabicPeriod"/>
            </a:pPr>
            <a:r>
              <a:rPr lang="en-US" sz="1800"/>
              <a:t>2003, EPC Global founded in MIT</a:t>
            </a:r>
            <a:endParaRPr lang="en-US" sz="1800"/>
          </a:p>
          <a:p>
            <a:pPr>
              <a:buAutoNum type="arabicPeriod"/>
            </a:pPr>
            <a:r>
              <a:rPr lang="en-US" sz="1800"/>
              <a:t>2005, Four important technologies of the internet of things was </a:t>
            </a:r>
            <a:endParaRPr lang="en-US" sz="1800"/>
          </a:p>
          <a:p>
            <a:pPr>
              <a:buAutoNum type="arabicPeriod"/>
            </a:pPr>
            <a:r>
              <a:rPr lang="en-US" sz="1800"/>
              <a:t>proposed in WSIS conference, nano tech, wireless sensor, RFID and smart tech</a:t>
            </a:r>
            <a:endParaRPr lang="en-US" sz="1800"/>
          </a:p>
          <a:p>
            <a:pPr>
              <a:buAutoNum type="arabicPeriod"/>
            </a:pPr>
            <a:r>
              <a:rPr lang="en-US" sz="1800"/>
              <a:t>2008, First international conference of internet of things: The IOT 2008 was held at Zurich</a:t>
            </a:r>
            <a:endParaRPr lang="en-US"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
        <p:nvSpPr>
          <p:cNvPr id="19458" name="Title 1"/>
          <p:cNvSpPr>
            <a:spLocks noGrp="1"/>
          </p:cNvSpPr>
          <p:nvPr>
            <p:ph type="title"/>
          </p:nvPr>
        </p:nvSpPr>
        <p:spPr/>
        <p:txBody>
          <a:bodyPr vert="horz" wrap="square" lIns="91440" tIns="45720" rIns="91440" bIns="45720" anchor="ctr"/>
          <a:p>
            <a:r>
              <a:rPr lang="en-GB" altLang="en-US"/>
              <a:t>Module Aims</a:t>
            </a:r>
            <a:endParaRPr lang="en-GB" altLang="en-US"/>
          </a:p>
        </p:txBody>
      </p:sp>
      <p:sp>
        <p:nvSpPr>
          <p:cNvPr id="19459" name="Content Placeholder 2"/>
          <p:cNvSpPr>
            <a:spLocks noGrp="1"/>
          </p:cNvSpPr>
          <p:nvPr>
            <p:ph sz="half" idx="1"/>
          </p:nvPr>
        </p:nvSpPr>
        <p:spPr>
          <a:xfrm>
            <a:off x="1981200" y="1268413"/>
            <a:ext cx="7988300" cy="4459287"/>
          </a:xfrm>
        </p:spPr>
        <p:txBody>
          <a:bodyPr vert="horz" wrap="square" lIns="91440" tIns="45720" rIns="91440" bIns="45720" anchor="t"/>
          <a:lstStyle>
            <a:lvl1pPr lvl="0">
              <a:defRPr sz="2000"/>
            </a:lvl1pPr>
            <a:lvl2pPr lvl="1">
              <a:defRPr sz="1800"/>
            </a:lvl2pPr>
            <a:lvl3pPr lvl="2">
              <a:defRPr sz="1600"/>
            </a:lvl3pPr>
            <a:lvl4pPr lvl="3">
              <a:defRPr sz="1400"/>
            </a:lvl4pPr>
            <a:lvl5pPr lvl="4">
              <a:defRPr sz="1400"/>
            </a:lvl5pPr>
          </a:lstStyle>
          <a:p>
            <a:pPr lvl="0"/>
            <a:r>
              <a:rPr lang="en-GB" altLang="en-US"/>
              <a:t>The main aim of this module is to introduce the fundamental concepts of the Internet of Things and its applications and architecture models;</a:t>
            </a:r>
            <a:endParaRPr lang="en-GB" altLang="en-US"/>
          </a:p>
          <a:p>
            <a:pPr lvl="0"/>
            <a:r>
              <a:rPr lang="en-GB" altLang="en-US"/>
              <a:t>Introduction to the technologies and mechanisms for sensing, actuation, processing and cyber-physical data communication. </a:t>
            </a:r>
            <a:endParaRPr lang="en-GB" altLang="en-US"/>
          </a:p>
          <a:p>
            <a:pPr lvl="0"/>
            <a:r>
              <a:rPr lang="en-GB" altLang="en-US"/>
              <a:t>Discussing semantic technologies, service oriented solutions and networking technologies that enable the integration of Internet of Things data and services into the cyber world (i.e. the Internet and the Web). </a:t>
            </a:r>
            <a:endParaRPr lang="en-GB" altLang="en-US"/>
          </a:p>
          <a:p>
            <a:pPr lvl="0"/>
            <a:r>
              <a:rPr lang="en-GB" altLang="en-US">
                <a:solidFill>
                  <a:srgbClr val="0000FF"/>
                </a:solidFill>
              </a:rPr>
              <a:t>To develop practical skills that can be transferred into a real-world environment</a:t>
            </a:r>
            <a:r>
              <a:rPr lang="en-GB" altLang="en-US"/>
              <a:t>.</a:t>
            </a:r>
            <a:endParaRPr lang="en-GB" altLang="en-US"/>
          </a:p>
          <a:p>
            <a:pPr lvl="0">
              <a:lnSpc>
                <a:spcPct val="120000"/>
              </a:lnSpc>
            </a:pPr>
            <a:endParaRPr lang="en-GB"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Title 1"/>
          <p:cNvSpPr>
            <a:spLocks noGrp="1"/>
          </p:cNvSpPr>
          <p:nvPr>
            <p:ph type="title"/>
          </p:nvPr>
        </p:nvSpPr>
        <p:spPr/>
        <p:txBody>
          <a:bodyPr vert="horz" wrap="square" lIns="91440" tIns="45720" rIns="91440" bIns="45720" anchor="ctr"/>
          <a:p>
            <a:r>
              <a:rPr lang="en-GB" altLang="en-US"/>
              <a:t>Technology trend</a:t>
            </a:r>
            <a:endParaRPr lang="en-GB" altLang="en-US"/>
          </a:p>
        </p:txBody>
      </p:sp>
      <p:sp>
        <p:nvSpPr>
          <p:cNvPr id="43010"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pic>
        <p:nvPicPr>
          <p:cNvPr id="43011" name="Picture 4" descr="http://upload.wikimedia.org/wikipedia/commons/5/5a/Internet_of_Things.png"/>
          <p:cNvPicPr>
            <a:picLocks noChangeAspect="1"/>
          </p:cNvPicPr>
          <p:nvPr/>
        </p:nvPicPr>
        <p:blipFill>
          <a:blip r:embed="rId1"/>
          <a:stretch>
            <a:fillRect/>
          </a:stretch>
        </p:blipFill>
        <p:spPr>
          <a:xfrm>
            <a:off x="2215515" y="523240"/>
            <a:ext cx="9613265" cy="585851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Title 1"/>
          <p:cNvSpPr>
            <a:spLocks noGrp="1"/>
          </p:cNvSpPr>
          <p:nvPr>
            <p:ph type="title"/>
          </p:nvPr>
        </p:nvSpPr>
        <p:spPr/>
        <p:txBody>
          <a:bodyPr vert="horz" wrap="square" lIns="91440" tIns="45720" rIns="91440" bIns="45720" anchor="ctr"/>
          <a:p>
            <a:r>
              <a:rPr lang="en-GB" altLang="en-US"/>
              <a:t>Smart product sales</a:t>
            </a:r>
            <a:endParaRPr lang="en-GB" altLang="en-US"/>
          </a:p>
        </p:txBody>
      </p:sp>
      <p:sp>
        <p:nvSpPr>
          <p:cNvPr id="44034"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pic>
        <p:nvPicPr>
          <p:cNvPr id="44035" name="Picture 4"/>
          <p:cNvPicPr>
            <a:picLocks noChangeAspect="1"/>
          </p:cNvPicPr>
          <p:nvPr/>
        </p:nvPicPr>
        <p:blipFill>
          <a:blip r:embed="rId1"/>
          <a:stretch>
            <a:fillRect/>
          </a:stretch>
        </p:blipFill>
        <p:spPr>
          <a:xfrm>
            <a:off x="825500" y="1456055"/>
            <a:ext cx="10884535" cy="3994785"/>
          </a:xfrm>
          <a:prstGeom prst="rect">
            <a:avLst/>
          </a:prstGeom>
          <a:noFill/>
          <a:ln w="9525">
            <a:noFill/>
          </a:ln>
        </p:spPr>
      </p:pic>
      <p:sp>
        <p:nvSpPr>
          <p:cNvPr id="44036" name="TextBox 5"/>
          <p:cNvSpPr txBox="1"/>
          <p:nvPr/>
        </p:nvSpPr>
        <p:spPr>
          <a:xfrm>
            <a:off x="1703388" y="6526213"/>
            <a:ext cx="6955790" cy="2139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800">
                <a:latin typeface="Arial" panose="020B0604020202020204" pitchFamily="34" charset="0"/>
              </a:rPr>
              <a:t>Source: Siemens, http://www.siemens.com/innovation/apps/pof_microsite/_pof-fall-2012/_html_en/facts-and-forecasts-growth-market-of-the-future.html</a:t>
            </a:r>
            <a:endParaRPr lang="en-GB" altLang="en-US" sz="80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Title 1"/>
          <p:cNvSpPr>
            <a:spLocks noGrp="1"/>
          </p:cNvSpPr>
          <p:nvPr>
            <p:ph type="title"/>
          </p:nvPr>
        </p:nvSpPr>
        <p:spPr/>
        <p:txBody>
          <a:bodyPr vert="horz" wrap="square" lIns="91440" tIns="45720" rIns="91440" bIns="45720" anchor="ctr"/>
          <a:p>
            <a:r>
              <a:rPr lang="en-GB" altLang="en-US"/>
              <a:t>Internet Connected devices</a:t>
            </a:r>
            <a:endParaRPr lang="en-GB" altLang="en-US"/>
          </a:p>
        </p:txBody>
      </p:sp>
      <p:sp>
        <p:nvSpPr>
          <p:cNvPr id="45058"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pic>
        <p:nvPicPr>
          <p:cNvPr id="45059" name="Picture 4"/>
          <p:cNvPicPr>
            <a:picLocks noChangeAspect="1"/>
          </p:cNvPicPr>
          <p:nvPr/>
        </p:nvPicPr>
        <p:blipFill>
          <a:blip r:embed="rId1"/>
          <a:stretch>
            <a:fillRect/>
          </a:stretch>
        </p:blipFill>
        <p:spPr>
          <a:xfrm>
            <a:off x="723265" y="1116330"/>
            <a:ext cx="10746105" cy="4012565"/>
          </a:xfrm>
          <a:prstGeom prst="rect">
            <a:avLst/>
          </a:prstGeom>
          <a:noFill/>
          <a:ln w="9525">
            <a:noFill/>
          </a:ln>
        </p:spPr>
      </p:pic>
      <p:sp>
        <p:nvSpPr>
          <p:cNvPr id="45060" name="TextBox 5"/>
          <p:cNvSpPr txBox="1"/>
          <p:nvPr/>
        </p:nvSpPr>
        <p:spPr>
          <a:xfrm>
            <a:off x="1703388" y="6526213"/>
            <a:ext cx="6955790" cy="2139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800">
                <a:latin typeface="Arial" panose="020B0604020202020204" pitchFamily="34" charset="0"/>
              </a:rPr>
              <a:t>Source: Siemens, http://www.siemens.com/innovation/apps/pof_microsite/_pof-fall-2012/_html_en/facts-and-forecasts-growth-market-of-the-future.html</a:t>
            </a:r>
            <a:endParaRPr lang="en-GB" altLang="en-US" sz="80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Title 1"/>
          <p:cNvSpPr>
            <a:spLocks noGrp="1"/>
          </p:cNvSpPr>
          <p:nvPr>
            <p:ph type="title"/>
          </p:nvPr>
        </p:nvSpPr>
        <p:spPr/>
        <p:txBody>
          <a:bodyPr vert="horz" wrap="square" lIns="91440" tIns="45720" rIns="91440" bIns="45720" anchor="ctr"/>
          <a:p>
            <a:r>
              <a:rPr lang="en-GB" altLang="en-US"/>
              <a:t>Global Data Generation</a:t>
            </a:r>
            <a:endParaRPr lang="en-GB" altLang="en-US"/>
          </a:p>
        </p:txBody>
      </p:sp>
      <p:sp>
        <p:nvSpPr>
          <p:cNvPr id="46082"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
        <p:nvSpPr>
          <p:cNvPr id="46083" name="Content Placeholder 4"/>
          <p:cNvSpPr>
            <a:spLocks noGrp="1"/>
          </p:cNvSpPr>
          <p:nvPr>
            <p:ph idx="1"/>
          </p:nvPr>
        </p:nvSpPr>
        <p:spPr>
          <a:xfrm>
            <a:off x="1981200" y="1268413"/>
            <a:ext cx="8229600" cy="4005580"/>
          </a:xfrm>
        </p:spPr>
        <p:txBody>
          <a:bodyPr vert="horz" wrap="square" lIns="91440" tIns="45720" rIns="91440" bIns="45720" anchor="t">
            <a:spAutoFit/>
          </a:bodyPr>
          <a:p>
            <a:pPr>
              <a:buChar char="-"/>
            </a:pPr>
            <a:r>
              <a:rPr lang="en-GB" altLang="en-US"/>
              <a:t>Everyday around 20 quintillion (10^18) bytes of data are produced (Source: </a:t>
            </a:r>
            <a:r>
              <a:rPr lang="en-GB" altLang="en-US">
                <a:hlinkClick r:id="rId1"/>
              </a:rPr>
              <a:t>http://www-01.ibm.com/software/data/bigdata/</a:t>
            </a:r>
            <a:r>
              <a:rPr lang="en-GB" altLang="en-US"/>
              <a:t>). </a:t>
            </a:r>
            <a:endParaRPr lang="en-GB" altLang="en-US"/>
          </a:p>
          <a:p>
            <a:pPr>
              <a:buChar char="-"/>
            </a:pPr>
            <a:endParaRPr lang="en-GB" altLang="en-US"/>
          </a:p>
          <a:p>
            <a:pPr>
              <a:buChar char="-"/>
            </a:pPr>
            <a:endParaRPr lang="en-GB" altLang="en-US"/>
          </a:p>
          <a:p>
            <a:pPr>
              <a:buNone/>
            </a:pPr>
            <a:r>
              <a:rPr lang="en-GB" altLang="en-US"/>
              <a:t>- This data includes textual content (unstructured, semi-structured, structured) to multimedia content (images, video and audio), on a variety of platforms (enterprise, social media, and sensors). </a:t>
            </a:r>
            <a:endParaRPr lang="en-GB"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Title 1"/>
          <p:cNvSpPr>
            <a:spLocks noGrp="1"/>
          </p:cNvSpPr>
          <p:nvPr>
            <p:ph type="title"/>
          </p:nvPr>
        </p:nvSpPr>
        <p:spPr/>
        <p:txBody>
          <a:bodyPr vert="horz" wrap="square" lIns="91440" tIns="45720" rIns="91440" bIns="45720" anchor="ctr"/>
          <a:p>
            <a:r>
              <a:rPr lang="en-GB" altLang="en-US"/>
              <a:t>Data Generation</a:t>
            </a:r>
            <a:endParaRPr lang="en-GB" altLang="en-US"/>
          </a:p>
        </p:txBody>
      </p:sp>
      <p:sp>
        <p:nvSpPr>
          <p:cNvPr id="47106"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pic>
        <p:nvPicPr>
          <p:cNvPr id="47107" name="Picture 4"/>
          <p:cNvPicPr>
            <a:picLocks noChangeAspect="1"/>
          </p:cNvPicPr>
          <p:nvPr/>
        </p:nvPicPr>
        <p:blipFill>
          <a:blip r:embed="rId1"/>
          <a:stretch>
            <a:fillRect/>
          </a:stretch>
        </p:blipFill>
        <p:spPr>
          <a:xfrm>
            <a:off x="609600" y="1116330"/>
            <a:ext cx="11141710" cy="410845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Title 3"/>
          <p:cNvSpPr>
            <a:spLocks noGrp="1"/>
          </p:cNvSpPr>
          <p:nvPr>
            <p:ph type="title"/>
          </p:nvPr>
        </p:nvSpPr>
        <p:spPr/>
        <p:txBody>
          <a:bodyPr vert="horz" wrap="square" lIns="91440" tIns="45720" rIns="91440" bIns="45720" anchor="ctr"/>
          <a:p>
            <a:r>
              <a:rPr lang="en-GB" altLang="en-US">
                <a:latin typeface="Gill Sans MT" panose="020B0502020104020203" charset="0"/>
                <a:ea typeface="MS PGothic" panose="020B0600070205080204" charset="-128"/>
              </a:rPr>
              <a:t>Data Lifecycle </a:t>
            </a:r>
            <a:endParaRPr lang="en-GB" altLang="en-US">
              <a:latin typeface="Gill Sans MT" panose="020B0502020104020203" charset="0"/>
              <a:ea typeface="MS PGothic" panose="020B0600070205080204" charset="-128"/>
            </a:endParaRPr>
          </a:p>
        </p:txBody>
      </p:sp>
      <p:sp>
        <p:nvSpPr>
          <p:cNvPr id="48130" name="Slide Number Placeholder 1"/>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000">
                <a:latin typeface="Gill Sans MT" panose="020B0502020104020203" charset="0"/>
                <a:ea typeface="MS PGothic" panose="020B0600070205080204" charset="-128"/>
              </a:rPr>
            </a:fld>
            <a:endParaRPr lang="en-GB" altLang="en-US" sz="1000">
              <a:latin typeface="Gill Sans MT" panose="020B0502020104020203" charset="0"/>
              <a:ea typeface="MS PGothic" panose="020B0600070205080204" charset="-128"/>
            </a:endParaRPr>
          </a:p>
        </p:txBody>
      </p:sp>
      <p:pic>
        <p:nvPicPr>
          <p:cNvPr id="48131" name="Picture 4" descr="Screen Shot 2015-04-19 at 12.36.13.png"/>
          <p:cNvPicPr>
            <a:picLocks noChangeAspect="1"/>
          </p:cNvPicPr>
          <p:nvPr/>
        </p:nvPicPr>
        <p:blipFill>
          <a:blip r:embed="rId1"/>
          <a:stretch>
            <a:fillRect/>
          </a:stretch>
        </p:blipFill>
        <p:spPr>
          <a:xfrm>
            <a:off x="380365" y="1000760"/>
            <a:ext cx="11486515" cy="4791710"/>
          </a:xfrm>
          <a:prstGeom prst="rect">
            <a:avLst/>
          </a:prstGeom>
          <a:noFill/>
          <a:ln w="9525">
            <a:noFill/>
          </a:ln>
        </p:spPr>
      </p:pic>
      <p:sp>
        <p:nvSpPr>
          <p:cNvPr id="6" name="TextBox 5"/>
          <p:cNvSpPr txBox="1">
            <a:spLocks noChangeArrowheads="1"/>
          </p:cNvSpPr>
          <p:nvPr/>
        </p:nvSpPr>
        <p:spPr bwMode="auto">
          <a:xfrm>
            <a:off x="1774825" y="6165850"/>
            <a:ext cx="7056438" cy="5530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sz="1000" b="0" i="0"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rPr>
              <a:t>Source: </a:t>
            </a:r>
            <a:r>
              <a:rPr kumimoji="0" lang="en-GB" sz="1000" b="1" i="0"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rPr>
              <a:t>The IET Technical Report</a:t>
            </a:r>
            <a:r>
              <a:rPr kumimoji="0" lang="en-GB" sz="1000" b="0" i="0"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rPr>
              <a:t>, Digital Technology Adoption in the Smart Built Environment:  Challenges and opportunities of data driven systems for building, community and city-scale applications,</a:t>
            </a:r>
            <a:br>
              <a:rPr kumimoji="0" lang="en-GB" sz="1000" b="0" i="0"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rPr>
            </a:br>
            <a:r>
              <a:rPr kumimoji="0" lang="en-GB" sz="1000" b="0" i="0"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rPr>
              <a:t> http://</a:t>
            </a:r>
            <a:r>
              <a:rPr kumimoji="0" lang="en-GB" sz="1000" b="0" i="0" u="none" strike="noStrike" kern="1200" cap="none" spc="0" normalizeH="0" baseline="0" noProof="0" dirty="0" err="1" smtClean="0">
                <a:ln>
                  <a:noFill/>
                </a:ln>
                <a:solidFill>
                  <a:schemeClr val="tx1"/>
                </a:solidFill>
                <a:effectLst/>
                <a:uLnTx/>
                <a:uFillTx/>
                <a:latin typeface="+mn-lt"/>
                <a:ea typeface="MS PGothic" panose="020B0600070205080204" charset="-128"/>
                <a:cs typeface="MS PGothic" panose="020B0600070205080204" charset="-128"/>
              </a:rPr>
              <a:t>www.theiet.org</a:t>
            </a:r>
            <a:r>
              <a:rPr kumimoji="0" lang="en-GB" sz="1000" b="0" i="0"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rPr>
              <a:t>/sectors/built-environment/resources/digital-</a:t>
            </a:r>
            <a:r>
              <a:rPr kumimoji="0" lang="en-GB" sz="1000" b="0" i="0" u="none" strike="noStrike" kern="1200" cap="none" spc="0" normalizeH="0" baseline="0" noProof="0" dirty="0" err="1" smtClean="0">
                <a:ln>
                  <a:noFill/>
                </a:ln>
                <a:solidFill>
                  <a:schemeClr val="tx1"/>
                </a:solidFill>
                <a:effectLst/>
                <a:uLnTx/>
                <a:uFillTx/>
                <a:latin typeface="+mn-lt"/>
                <a:ea typeface="MS PGothic" panose="020B0600070205080204" charset="-128"/>
                <a:cs typeface="MS PGothic" panose="020B0600070205080204" charset="-128"/>
              </a:rPr>
              <a:t>technology.cfm</a:t>
            </a:r>
            <a:r>
              <a:rPr kumimoji="0" lang="en-GB" sz="1000" b="0" i="0"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rPr>
              <a:t> </a:t>
            </a:r>
            <a:endParaRPr kumimoji="0" lang="en-GB" sz="1000" b="0" i="0"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000">
                <a:latin typeface="Gill Sans MT" panose="020B0502020104020203" charset="0"/>
                <a:ea typeface="MS PGothic" panose="020B0600070205080204" charset="-128"/>
              </a:rPr>
            </a:fld>
            <a:endParaRPr lang="en-GB" altLang="en-US" sz="1000">
              <a:latin typeface="Gill Sans MT" panose="020B0502020104020203" charset="0"/>
              <a:ea typeface="MS PGothic" panose="020B0600070205080204" charset="-128"/>
            </a:endParaRPr>
          </a:p>
        </p:txBody>
      </p:sp>
      <p:sp>
        <p:nvSpPr>
          <p:cNvPr id="49154" name="Rectangle 4"/>
          <p:cNvSpPr/>
          <p:nvPr/>
        </p:nvSpPr>
        <p:spPr>
          <a:xfrm>
            <a:off x="2711450" y="1412875"/>
            <a:ext cx="6769100" cy="396938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GB" sz="2800" i="1">
                <a:latin typeface="Gill Sans MT" panose="020B0502020104020203" charset="0"/>
                <a:ea typeface="MS PGothic" panose="020B0600070205080204" charset="-128"/>
              </a:rPr>
              <a:t>“</a:t>
            </a:r>
            <a:r>
              <a:rPr lang="en-GB" altLang="en-US" sz="2800" i="1">
                <a:latin typeface="Gill Sans MT" panose="020B0502020104020203" charset="0"/>
                <a:ea typeface="MS PGothic" panose="020B0600070205080204" charset="-128"/>
              </a:rPr>
              <a:t>The ultimate goal is transforming the raw data to insights and actionable knowledge and/or creating effective representation forms for machines and also human users and creating automation.</a:t>
            </a:r>
            <a:r>
              <a:rPr lang="en-GB" altLang="en-GB" sz="2800" i="1">
                <a:latin typeface="Gill Sans MT" panose="020B0502020104020203" charset="0"/>
                <a:ea typeface="MS PGothic" panose="020B0600070205080204" charset="-128"/>
              </a:rPr>
              <a:t>”</a:t>
            </a:r>
            <a:endParaRPr lang="en-GB" altLang="en-US" sz="2800" i="1">
              <a:latin typeface="Gill Sans MT" panose="020B0502020104020203" charset="0"/>
              <a:ea typeface="MS PGothic" panose="020B0600070205080204" charset="-128"/>
            </a:endParaRPr>
          </a:p>
          <a:p>
            <a:pPr marL="0" lvl="0" indent="0" eaLnBrk="1" hangingPunct="1">
              <a:spcBef>
                <a:spcPct val="0"/>
              </a:spcBef>
              <a:buNone/>
            </a:pPr>
            <a:endParaRPr lang="en-GB" altLang="en-US" sz="2800" i="1">
              <a:solidFill>
                <a:srgbClr val="FF6600"/>
              </a:solidFill>
              <a:latin typeface="Gill Sans MT" panose="020B0502020104020203" charset="0"/>
              <a:ea typeface="MS PGothic" panose="020B0600070205080204" charset="-128"/>
            </a:endParaRPr>
          </a:p>
          <a:p>
            <a:pPr marL="0" lvl="0" indent="0" eaLnBrk="1" hangingPunct="1">
              <a:spcBef>
                <a:spcPct val="0"/>
              </a:spcBef>
              <a:buNone/>
            </a:pPr>
            <a:r>
              <a:rPr lang="en-GB" altLang="en-US" sz="2800" i="1">
                <a:solidFill>
                  <a:srgbClr val="FF6600"/>
                </a:solidFill>
                <a:latin typeface="Gill Sans MT" panose="020B0502020104020203" charset="0"/>
                <a:ea typeface="MS PGothic" panose="020B0600070205080204" charset="-128"/>
              </a:rPr>
              <a:t>This usually requires data from multiple sources, (near-) real time analytics and visualisation and/or semantic representations.  </a:t>
            </a:r>
            <a:endParaRPr lang="en-US" altLang="en-US" sz="2800" i="1">
              <a:solidFill>
                <a:srgbClr val="FF6600"/>
              </a:solidFill>
              <a:latin typeface="Gill Sans MT" panose="020B0502020104020203" charset="0"/>
              <a:ea typeface="MS PGothic" panose="020B060007020508020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4"/>
          <p:cNvSpPr>
            <a:spLocks noGrp="1"/>
          </p:cNvSpPr>
          <p:nvPr>
            <p:ph type="title"/>
          </p:nvPr>
        </p:nvSpPr>
        <p:spPr/>
        <p:txBody>
          <a:bodyPr vert="horz" wrap="square" lIns="91440" tIns="45720" rIns="91440" bIns="45720" anchor="ctr"/>
          <a:p>
            <a:r>
              <a:rPr lang="en-US" altLang="en-US"/>
              <a:t>Internet of Things</a:t>
            </a:r>
            <a:endParaRPr lang="en-US" altLang="en-US"/>
          </a:p>
        </p:txBody>
      </p:sp>
      <p:pic>
        <p:nvPicPr>
          <p:cNvPr id="50178" name="Picture 6" descr="http://iot.ieee.org/images/files/newsletter/201409-barnaghi-figure1.png"/>
          <p:cNvPicPr>
            <a:picLocks noChangeAspect="1"/>
          </p:cNvPicPr>
          <p:nvPr/>
        </p:nvPicPr>
        <p:blipFill>
          <a:blip r:embed="rId1"/>
          <a:stretch>
            <a:fillRect/>
          </a:stretch>
        </p:blipFill>
        <p:spPr>
          <a:xfrm>
            <a:off x="447040" y="692785"/>
            <a:ext cx="11402060" cy="5801995"/>
          </a:xfrm>
          <a:prstGeom prst="rect">
            <a:avLst/>
          </a:prstGeom>
          <a:noFill/>
          <a:ln w="9525">
            <a:noFill/>
          </a:ln>
        </p:spPr>
      </p:pic>
      <p:sp>
        <p:nvSpPr>
          <p:cNvPr id="78855" name="Text Box 7"/>
          <p:cNvSpPr txBox="1">
            <a:spLocks noChangeArrowheads="1"/>
          </p:cNvSpPr>
          <p:nvPr/>
        </p:nvSpPr>
        <p:spPr bwMode="auto">
          <a:xfrm>
            <a:off x="250825" y="6453188"/>
            <a:ext cx="4117340" cy="198755"/>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marR="0" defTabSz="914400" eaLnBrk="1" hangingPunct="1">
              <a:buClrTx/>
              <a:buSzTx/>
              <a:buFontTx/>
              <a:buNone/>
              <a:defRPr/>
            </a:pPr>
            <a:r>
              <a:rPr kumimoji="0" lang="en-US" altLang="en-US" sz="700" kern="1200" cap="none" spc="0" normalizeH="0" baseline="0" noProof="0" smtClean="0">
                <a:latin typeface="Arial" panose="020B0604020202020204" pitchFamily="34" charset="0"/>
                <a:ea typeface="Arial" panose="020B0604020202020204" pitchFamily="34" charset="0"/>
                <a:cs typeface="Arial" panose="020B0604020202020204" pitchFamily="34" charset="0"/>
              </a:rPr>
              <a:t>P. Barnaghi, A. Sheth, “Internet of Things, The story so far”, IEEE IoT Newsletter, September 2014. </a:t>
            </a:r>
            <a:endParaRPr kumimoji="0" lang="en-US" altLang="en-US" sz="700" kern="1200" cap="none" spc="0" normalizeH="0" baseline="0" noProof="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Title 1"/>
          <p:cNvSpPr>
            <a:spLocks noGrp="1"/>
          </p:cNvSpPr>
          <p:nvPr>
            <p:ph type="title"/>
          </p:nvPr>
        </p:nvSpPr>
        <p:spPr/>
        <p:txBody>
          <a:bodyPr vert="horz" wrap="square" lIns="91440" tIns="45720" rIns="91440" bIns="45720" anchor="ctr"/>
          <a:p>
            <a:r>
              <a:rPr lang="en-GB" altLang="en-US"/>
              <a:t>Internet of Things Module</a:t>
            </a:r>
            <a:endParaRPr lang="en-GB" altLang="en-US"/>
          </a:p>
        </p:txBody>
      </p:sp>
      <p:sp>
        <p:nvSpPr>
          <p:cNvPr id="51202"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pic>
        <p:nvPicPr>
          <p:cNvPr id="51203" name="Picture 2" descr="Big Data, Internet of Things, IOT,M2M, Machine to Machine, Wearable Technology, Data Science "/>
          <p:cNvPicPr>
            <a:picLocks noChangeAspect="1"/>
          </p:cNvPicPr>
          <p:nvPr/>
        </p:nvPicPr>
        <p:blipFill>
          <a:blip r:embed="rId1"/>
          <a:stretch>
            <a:fillRect/>
          </a:stretch>
        </p:blipFill>
        <p:spPr>
          <a:xfrm>
            <a:off x="2208530" y="826770"/>
            <a:ext cx="7600950" cy="5702300"/>
          </a:xfrm>
          <a:prstGeom prst="rect">
            <a:avLst/>
          </a:prstGeom>
          <a:noFill/>
          <a:ln w="9525">
            <a:noFill/>
          </a:ln>
        </p:spPr>
      </p:pic>
      <p:sp>
        <p:nvSpPr>
          <p:cNvPr id="51204" name="TextBox 4"/>
          <p:cNvSpPr txBox="1"/>
          <p:nvPr/>
        </p:nvSpPr>
        <p:spPr>
          <a:xfrm>
            <a:off x="1574800" y="6529388"/>
            <a:ext cx="1616075" cy="2139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800">
                <a:latin typeface="Arial" panose="020B0604020202020204" pitchFamily="34" charset="0"/>
              </a:rPr>
              <a:t>Image courtesy: Wilgengebroed</a:t>
            </a:r>
            <a:endParaRPr lang="en-GB" altLang="en-US" sz="800">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Title 1"/>
          <p:cNvSpPr>
            <a:spLocks noGrp="1"/>
          </p:cNvSpPr>
          <p:nvPr>
            <p:ph type="title"/>
          </p:nvPr>
        </p:nvSpPr>
        <p:spPr/>
        <p:txBody>
          <a:bodyPr vert="horz" wrap="square" lIns="91440" tIns="45720" rIns="91440" bIns="45720" anchor="ctr"/>
          <a:p>
            <a:r>
              <a:rPr lang="en-GB" altLang="en-US"/>
              <a:t>Topics</a:t>
            </a:r>
            <a:endParaRPr lang="en-GB" altLang="en-US"/>
          </a:p>
        </p:txBody>
      </p:sp>
      <p:sp>
        <p:nvSpPr>
          <p:cNvPr id="52226" name="Content Placeholder 2"/>
          <p:cNvSpPr>
            <a:spLocks noGrp="1"/>
          </p:cNvSpPr>
          <p:nvPr>
            <p:ph idx="1"/>
          </p:nvPr>
        </p:nvSpPr>
        <p:spPr/>
        <p:txBody>
          <a:bodyPr vert="horz" wrap="square" lIns="91440" tIns="45720" rIns="91440" bIns="45720" anchor="t"/>
          <a:p>
            <a:r>
              <a:rPr lang="en-GB" altLang="en-US" sz="2000">
                <a:solidFill>
                  <a:srgbClr val="0000FF"/>
                </a:solidFill>
              </a:rPr>
              <a:t>Cyber-Physical systems, smart devices, sensors and actuators</a:t>
            </a:r>
            <a:endParaRPr lang="en-GB" altLang="en-US" sz="2000">
              <a:solidFill>
                <a:srgbClr val="0000FF"/>
              </a:solidFill>
            </a:endParaRPr>
          </a:p>
          <a:p>
            <a:r>
              <a:rPr lang="en-GB" altLang="en-US" sz="2000">
                <a:solidFill>
                  <a:srgbClr val="0000FF"/>
                </a:solidFill>
              </a:rPr>
              <a:t>Key applications, protocols and architectures </a:t>
            </a:r>
            <a:endParaRPr lang="en-GB" altLang="en-US" sz="2000">
              <a:solidFill>
                <a:srgbClr val="0000FF"/>
              </a:solidFill>
            </a:endParaRPr>
          </a:p>
          <a:p>
            <a:r>
              <a:rPr lang="en-GB" altLang="en-US" sz="2000">
                <a:solidFill>
                  <a:srgbClr val="0000FF"/>
                </a:solidFill>
              </a:rPr>
              <a:t>Networks and Communications (Wireless Multi-hop Networks (WMN), Mobile Ad-hoc Networks (MANET), Wireless Sensor Networks (WSN))</a:t>
            </a:r>
            <a:r>
              <a:rPr lang="en-GB" altLang="en-US" sz="2000"/>
              <a:t> </a:t>
            </a:r>
            <a:endParaRPr lang="en-GB" altLang="en-US" sz="2000"/>
          </a:p>
          <a:p>
            <a:r>
              <a:rPr lang="en-GB" altLang="en-US" sz="2000">
                <a:solidFill>
                  <a:srgbClr val="0000FF"/>
                </a:solidFill>
              </a:rPr>
              <a:t>Reliability, Security, Privacy and Trust issues and solutions</a:t>
            </a:r>
            <a:br>
              <a:rPr lang="en-GB" altLang="en-US" sz="2000">
                <a:solidFill>
                  <a:srgbClr val="0000FF"/>
                </a:solidFill>
              </a:rPr>
            </a:br>
            <a:r>
              <a:rPr lang="en-GB" altLang="en-US" sz="2000">
                <a:solidFill>
                  <a:srgbClr val="0000FF"/>
                </a:solidFill>
              </a:rPr>
              <a:t> </a:t>
            </a:r>
            <a:endParaRPr lang="en-GB" altLang="en-US" sz="2000"/>
          </a:p>
          <a:p>
            <a:r>
              <a:rPr lang="en-GB" altLang="en-US" sz="2000">
                <a:solidFill>
                  <a:srgbClr val="006600"/>
                </a:solidFill>
              </a:rPr>
              <a:t>Software platforms and services </a:t>
            </a:r>
            <a:endParaRPr lang="en-GB" altLang="en-US" sz="2000">
              <a:solidFill>
                <a:srgbClr val="006600"/>
              </a:solidFill>
            </a:endParaRPr>
          </a:p>
          <a:p>
            <a:r>
              <a:rPr lang="en-GB" altLang="en-US" sz="2000">
                <a:solidFill>
                  <a:srgbClr val="006600"/>
                </a:solidFill>
              </a:rPr>
              <a:t>Intelligent Data Processing and Semantic technologies </a:t>
            </a:r>
            <a:endParaRPr lang="en-GB" altLang="en-US" sz="2000">
              <a:solidFill>
                <a:srgbClr val="006600"/>
              </a:solidFill>
            </a:endParaRPr>
          </a:p>
          <a:p>
            <a:r>
              <a:rPr lang="en-GB" altLang="en-US" sz="2000">
                <a:solidFill>
                  <a:srgbClr val="006600"/>
                </a:solidFill>
              </a:rPr>
              <a:t>Connecting Things to the Web (Web of Things)</a:t>
            </a:r>
            <a:endParaRPr lang="en-GB" altLang="en-US" sz="2000">
              <a:solidFill>
                <a:srgbClr val="006600"/>
              </a:solidFill>
            </a:endParaRPr>
          </a:p>
          <a:p>
            <a:r>
              <a:rPr lang="en-GB" altLang="en-US" sz="2000">
                <a:solidFill>
                  <a:srgbClr val="006600"/>
                </a:solidFill>
              </a:rPr>
              <a:t>Applications, system models, Standards, and Physical-Cyber-Social systems (invited industry speaker?)</a:t>
            </a:r>
            <a:endParaRPr lang="en-GB" altLang="en-US" sz="2000">
              <a:solidFill>
                <a:srgbClr val="006600"/>
              </a:solidFill>
            </a:endParaRPr>
          </a:p>
        </p:txBody>
      </p:sp>
      <p:sp>
        <p:nvSpPr>
          <p:cNvPr id="52227"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1506" name="Slide Number Placeholder 2"/>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000">
                <a:solidFill>
                  <a:srgbClr val="FF0000"/>
                </a:solidFill>
                <a:latin typeface="Gill Sans MT" panose="020B0502020104020203" charset="0"/>
                <a:ea typeface="MS PGothic" panose="020B0600070205080204" charset="-128"/>
              </a:rPr>
            </a:fld>
            <a:endParaRPr lang="en-GB" altLang="en-US" sz="1000">
              <a:solidFill>
                <a:srgbClr val="FF0000"/>
              </a:solidFill>
              <a:latin typeface="Gill Sans MT" panose="020B0502020104020203" charset="0"/>
              <a:ea typeface="MS PGothic" panose="020B0600070205080204" charset="-128"/>
            </a:endParaRPr>
          </a:p>
        </p:txBody>
      </p:sp>
      <p:sp>
        <p:nvSpPr>
          <p:cNvPr id="6" name="TextBox 5"/>
          <p:cNvSpPr txBox="1"/>
          <p:nvPr/>
        </p:nvSpPr>
        <p:spPr>
          <a:xfrm>
            <a:off x="1774825" y="6092825"/>
            <a:ext cx="3569335" cy="306705"/>
          </a:xfrm>
          <a:prstGeom prst="rect">
            <a:avLst/>
          </a:prstGeom>
          <a:noFill/>
        </p:spPr>
        <p:txBody>
          <a:bodyPr wrap="none">
            <a:spAutoFit/>
          </a:bodyPr>
          <a:lstStyle/>
          <a:p>
            <a:pPr marR="0" defTabSz="914400" eaLnBrk="1" hangingPunct="1">
              <a:buClrTx/>
              <a:buSzTx/>
              <a:buFontTx/>
              <a:buNone/>
              <a:defRPr/>
            </a:pPr>
            <a:r>
              <a:rPr kumimoji="0" lang="en-GB" sz="1400" kern="1200" cap="none" spc="0" normalizeH="0" baseline="0" noProof="0" dirty="0">
                <a:solidFill>
                  <a:srgbClr val="FF0000"/>
                </a:solidFill>
                <a:latin typeface="+mn-lt"/>
                <a:ea typeface="MS PGothic" panose="020B0600070205080204" charset="-128"/>
                <a:cs typeface="MS PGothic" panose="020B0600070205080204" charset="-128"/>
              </a:rPr>
              <a:t>IBM Mainframe 360, source Wikipedia</a:t>
            </a:r>
            <a:endParaRPr kumimoji="0" lang="en-GB" sz="1400" kern="1200" cap="none" spc="0" normalizeH="0" baseline="0" noProof="0" dirty="0">
              <a:solidFill>
                <a:srgbClr val="FF0000"/>
              </a:solidFill>
              <a:latin typeface="+mn-lt"/>
              <a:ea typeface="MS PGothic" panose="020B0600070205080204" charset="-128"/>
              <a:cs typeface="MS PGothic" panose="020B0600070205080204" charset="-128"/>
            </a:endParaRPr>
          </a:p>
        </p:txBody>
      </p:sp>
      <p:pic>
        <p:nvPicPr>
          <p:cNvPr id="21509" name="Picture 3"/>
          <p:cNvPicPr>
            <a:picLocks noChangeAspect="1"/>
          </p:cNvPicPr>
          <p:nvPr/>
        </p:nvPicPr>
        <p:blipFill>
          <a:blip r:embed="rId1"/>
          <a:stretch>
            <a:fillRect/>
          </a:stretch>
        </p:blipFill>
        <p:spPr>
          <a:xfrm>
            <a:off x="1670050" y="508635"/>
            <a:ext cx="8526463" cy="532923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Title 1"/>
          <p:cNvSpPr>
            <a:spLocks noGrp="1"/>
          </p:cNvSpPr>
          <p:nvPr>
            <p:ph type="title"/>
          </p:nvPr>
        </p:nvSpPr>
        <p:spPr/>
        <p:txBody>
          <a:bodyPr vert="horz" wrap="square" lIns="91440" tIns="45720" rIns="91440" bIns="45720" anchor="ctr"/>
          <a:p>
            <a:r>
              <a:rPr lang="en-US" altLang="en-US"/>
              <a:t>Module Web Link</a:t>
            </a:r>
            <a:endParaRPr lang="en-GB" altLang="en-US"/>
          </a:p>
        </p:txBody>
      </p:sp>
      <p:sp>
        <p:nvSpPr>
          <p:cNvPr id="56322" name="Content Placeholder 2"/>
          <p:cNvSpPr>
            <a:spLocks noGrp="1"/>
          </p:cNvSpPr>
          <p:nvPr>
            <p:ph idx="1"/>
          </p:nvPr>
        </p:nvSpPr>
        <p:spPr/>
        <p:txBody>
          <a:bodyPr vert="horz" wrap="square" lIns="91440" tIns="45720" rIns="91440" bIns="45720" anchor="t"/>
          <a:p>
            <a:r>
              <a:rPr lang="en-GB" altLang="en-US"/>
              <a:t>All the slides and additional material will be uploaded to SurreyLearn</a:t>
            </a:r>
            <a:endParaRPr lang="en-GB" altLang="en-US"/>
          </a:p>
          <a:p>
            <a:pPr lvl="1"/>
            <a:r>
              <a:rPr lang="en-GB" altLang="en-US">
                <a:hlinkClick r:id="rId1"/>
              </a:rPr>
              <a:t>http://surrylearn.surrey.ac.uk</a:t>
            </a:r>
            <a:r>
              <a:rPr lang="en-GB" altLang="en-US"/>
              <a:t> </a:t>
            </a:r>
            <a:endParaRPr lang="en-GB" altLang="en-US"/>
          </a:p>
          <a:p>
            <a:pPr>
              <a:buNone/>
            </a:pPr>
            <a:r>
              <a:rPr lang="en-GB" altLang="en-US"/>
              <a:t> </a:t>
            </a:r>
            <a:endParaRPr lang="en-GB" altLang="en-US"/>
          </a:p>
          <a:p>
            <a:endParaRPr lang="en-GB" altLang="en-US"/>
          </a:p>
        </p:txBody>
      </p:sp>
      <p:sp>
        <p:nvSpPr>
          <p:cNvPr id="56323"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Title 1"/>
          <p:cNvSpPr>
            <a:spLocks noGrp="1"/>
          </p:cNvSpPr>
          <p:nvPr>
            <p:ph type="title"/>
          </p:nvPr>
        </p:nvSpPr>
        <p:spPr/>
        <p:txBody>
          <a:bodyPr vert="horz" wrap="square" lIns="91440" tIns="45720" rIns="91440" bIns="45720" anchor="ctr"/>
          <a:p>
            <a:r>
              <a:rPr lang="en-GB" altLang="en-US"/>
              <a:t>Some of the related material</a:t>
            </a:r>
            <a:endParaRPr lang="en-GB" altLang="en-US"/>
          </a:p>
        </p:txBody>
      </p:sp>
      <p:sp>
        <p:nvSpPr>
          <p:cNvPr id="57346" name="Content Placeholder 2"/>
          <p:cNvSpPr>
            <a:spLocks noGrp="1"/>
          </p:cNvSpPr>
          <p:nvPr>
            <p:ph idx="1"/>
          </p:nvPr>
        </p:nvSpPr>
        <p:spPr/>
        <p:txBody>
          <a:bodyPr vert="horz" wrap="square" lIns="91440" tIns="45720" rIns="91440" bIns="45720" anchor="t"/>
          <a:p>
            <a:r>
              <a:rPr lang="en-GB" altLang="en-US"/>
              <a:t>Reading List: </a:t>
            </a:r>
            <a:endParaRPr lang="en-GB" altLang="en-US"/>
          </a:p>
          <a:p>
            <a:pPr lvl="1"/>
            <a:r>
              <a:rPr lang="en-GB" altLang="en-US" sz="1800">
                <a:hlinkClick r:id="rId1"/>
              </a:rPr>
              <a:t>http://aspire.surrey.ac.uk/lists/35640FC8-892D-E309-E66C-F07C3D9BCB28.html</a:t>
            </a:r>
            <a:endParaRPr lang="en-GB" altLang="en-US" sz="1800"/>
          </a:p>
          <a:p>
            <a:pPr>
              <a:buNone/>
            </a:pPr>
            <a:endParaRPr lang="en-GB" altLang="en-US"/>
          </a:p>
        </p:txBody>
      </p:sp>
      <p:sp>
        <p:nvSpPr>
          <p:cNvPr id="57347"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IoT Architecture</a:t>
            </a:r>
            <a:endParaRPr lang="en-US"/>
          </a:p>
        </p:txBody>
      </p:sp>
      <p:sp>
        <p:nvSpPr>
          <p:cNvPr id="3" name="Content Placeholder 2"/>
          <p:cNvSpPr>
            <a:spLocks noGrp="1"/>
          </p:cNvSpPr>
          <p:nvPr>
            <p:ph idx="1"/>
          </p:nvPr>
        </p:nvSpPr>
        <p:spPr/>
        <p:txBody>
          <a:bodyPr/>
          <a:p>
            <a:endParaRPr lang="en-US"/>
          </a:p>
          <a:p>
            <a:pPr marL="0" indent="0">
              <a:buNone/>
            </a:pPr>
            <a:r>
              <a:rPr lang="en-US"/>
              <a:t>Three major components for designing any IoT system</a:t>
            </a:r>
            <a:endParaRPr lang="en-US"/>
          </a:p>
          <a:p>
            <a:pPr marL="457200" indent="-457200">
              <a:buAutoNum type="arabicPeriod"/>
            </a:pPr>
            <a:r>
              <a:rPr lang="en-US"/>
              <a:t>Application devices: Hardware architecture, smart sensors, cloud computing, energy efficient devices</a:t>
            </a:r>
            <a:endParaRPr lang="en-US"/>
          </a:p>
          <a:p>
            <a:pPr marL="457200" indent="-457200">
              <a:buAutoNum type="arabicPeriod"/>
            </a:pPr>
            <a:r>
              <a:rPr lang="en-US"/>
              <a:t>Networks: Communication technology, advanced internet protocol, wireless technology, RFID technology</a:t>
            </a:r>
            <a:endParaRPr lang="en-US"/>
          </a:p>
          <a:p>
            <a:pPr marL="457200" indent="-457200">
              <a:buAutoNum type="arabicPeriod"/>
            </a:pPr>
            <a:r>
              <a:rPr lang="en-US"/>
              <a:t>Security and privacy: Authentication procedure, secure device discovery, secure inter-device communication</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Title 1"/>
          <p:cNvSpPr>
            <a:spLocks noGrp="1"/>
          </p:cNvSpPr>
          <p:nvPr>
            <p:ph type="title"/>
          </p:nvPr>
        </p:nvSpPr>
        <p:spPr/>
        <p:txBody>
          <a:bodyPr vert="horz" wrap="square" lIns="91440" tIns="45720" rIns="91440" bIns="45720" anchor="ctr"/>
          <a:p>
            <a:r>
              <a:rPr lang="en-GB" altLang="en-US"/>
              <a:t>Overview: Hardware Platform</a:t>
            </a:r>
            <a:endParaRPr lang="en-GB" altLang="en-US"/>
          </a:p>
        </p:txBody>
      </p:sp>
      <p:sp>
        <p:nvSpPr>
          <p:cNvPr id="59394"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
        <p:nvSpPr>
          <p:cNvPr id="15" name="Cloud 14"/>
          <p:cNvSpPr/>
          <p:nvPr/>
        </p:nvSpPr>
        <p:spPr>
          <a:xfrm>
            <a:off x="3792538" y="4292600"/>
            <a:ext cx="3254375" cy="1944688"/>
          </a:xfrm>
          <a:prstGeom prst="cloud">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solidFill>
                  <a:srgbClr val="0000FF"/>
                </a:solidFill>
              </a:rPr>
              <a:t>The Internet</a:t>
            </a:r>
            <a:endParaRPr lang="en-US" altLang="en-US" sz="1800">
              <a:solidFill>
                <a:srgbClr val="0000FF"/>
              </a:solidFill>
            </a:endParaRPr>
          </a:p>
        </p:txBody>
      </p:sp>
      <p:sp>
        <p:nvSpPr>
          <p:cNvPr id="3" name="Oval 2"/>
          <p:cNvSpPr/>
          <p:nvPr/>
        </p:nvSpPr>
        <p:spPr>
          <a:xfrm>
            <a:off x="4100513" y="2887663"/>
            <a:ext cx="2641600" cy="1446213"/>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solidFill>
                  <a:srgbClr val="0000FF"/>
                </a:solidFill>
              </a:rPr>
              <a:t>Network</a:t>
            </a:r>
            <a:endParaRPr lang="en-US" altLang="en-US" sz="1800">
              <a:solidFill>
                <a:srgbClr val="0000FF"/>
              </a:solidFill>
            </a:endParaRPr>
          </a:p>
        </p:txBody>
      </p:sp>
      <p:grpSp>
        <p:nvGrpSpPr>
          <p:cNvPr id="59397" name="Group 13"/>
          <p:cNvGrpSpPr/>
          <p:nvPr/>
        </p:nvGrpSpPr>
        <p:grpSpPr>
          <a:xfrm>
            <a:off x="4470400" y="1431925"/>
            <a:ext cx="1897063" cy="1781175"/>
            <a:chOff x="1287153" y="1699310"/>
            <a:chExt cx="1897062" cy="1781175"/>
          </a:xfrm>
        </p:grpSpPr>
        <p:sp>
          <p:nvSpPr>
            <p:cNvPr id="7" name="Rectangle 6"/>
            <p:cNvSpPr/>
            <p:nvPr/>
          </p:nvSpPr>
          <p:spPr bwMode="auto">
            <a:xfrm>
              <a:off x="1287153" y="1699310"/>
              <a:ext cx="1897062" cy="178117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solidFill>
                    <a:srgbClr val="0000FF"/>
                  </a:solidFill>
                </a:rPr>
                <a:t>“Thing”</a:t>
              </a:r>
              <a:endParaRPr lang="en-GB" altLang="en-US" sz="1800">
                <a:solidFill>
                  <a:srgbClr val="0000FF"/>
                </a:solidFill>
              </a:endParaRPr>
            </a:p>
          </p:txBody>
        </p:sp>
        <p:sp>
          <p:nvSpPr>
            <p:cNvPr id="2" name="Rectangle 1"/>
            <p:cNvSpPr/>
            <p:nvPr/>
          </p:nvSpPr>
          <p:spPr bwMode="auto">
            <a:xfrm>
              <a:off x="1418916" y="1777098"/>
              <a:ext cx="1676399" cy="61753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a:solidFill>
                    <a:srgbClr val="0000FF"/>
                  </a:solidFill>
                </a:rPr>
                <a:t>Sensors &amp; Actuators</a:t>
              </a:r>
              <a:endParaRPr lang="en-US" altLang="en-US" sz="1400">
                <a:solidFill>
                  <a:srgbClr val="0000FF"/>
                </a:solidFill>
              </a:endParaRPr>
            </a:p>
          </p:txBody>
        </p:sp>
        <p:sp>
          <p:nvSpPr>
            <p:cNvPr id="8" name="Rectangle 7"/>
            <p:cNvSpPr/>
            <p:nvPr/>
          </p:nvSpPr>
          <p:spPr bwMode="auto">
            <a:xfrm>
              <a:off x="1398278" y="2934385"/>
              <a:ext cx="1674812" cy="44132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a:solidFill>
                    <a:srgbClr val="0000FF"/>
                  </a:solidFill>
                </a:rPr>
                <a:t>Communications</a:t>
              </a:r>
              <a:endParaRPr lang="en-US" altLang="en-US" sz="1400">
                <a:solidFill>
                  <a:srgbClr val="0000FF"/>
                </a:solidFill>
              </a:endParaRPr>
            </a:p>
          </p:txBody>
        </p:sp>
      </p:grpSp>
      <p:sp>
        <p:nvSpPr>
          <p:cNvPr id="59398" name="TextBox 5"/>
          <p:cNvSpPr txBox="1"/>
          <p:nvPr/>
        </p:nvSpPr>
        <p:spPr>
          <a:xfrm>
            <a:off x="4241800" y="971550"/>
            <a:ext cx="22656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800">
                <a:solidFill>
                  <a:srgbClr val="0000FF"/>
                </a:solidFill>
              </a:rPr>
              <a:t>User/Environment</a:t>
            </a:r>
            <a:endParaRPr lang="en-US" altLang="en-US" sz="1800">
              <a:solidFill>
                <a:srgbClr val="0000FF"/>
              </a:solidFill>
            </a:endParaRPr>
          </a:p>
        </p:txBody>
      </p:sp>
      <p:sp>
        <p:nvSpPr>
          <p:cNvPr id="16" name="Rectangle 15"/>
          <p:cNvSpPr/>
          <p:nvPr/>
        </p:nvSpPr>
        <p:spPr>
          <a:xfrm>
            <a:off x="4875213" y="5805488"/>
            <a:ext cx="1223963" cy="6477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solidFill>
                  <a:srgbClr val="0000FF"/>
                </a:solidFill>
              </a:rPr>
              <a:t>Servers</a:t>
            </a:r>
            <a:endParaRPr lang="en-US" altLang="en-US" sz="1800">
              <a:solidFill>
                <a:srgbClr val="0000FF"/>
              </a:solidFill>
            </a:endParaRPr>
          </a:p>
        </p:txBody>
      </p:sp>
      <p:sp>
        <p:nvSpPr>
          <p:cNvPr id="13" name="Oval 12"/>
          <p:cNvSpPr/>
          <p:nvPr/>
        </p:nvSpPr>
        <p:spPr>
          <a:xfrm>
            <a:off x="7248525" y="3286125"/>
            <a:ext cx="2879725" cy="1285875"/>
          </a:xfrm>
          <a:prstGeom prst="ellipse">
            <a:avLst/>
          </a:prstGeom>
          <a:solidFill>
            <a:srgbClr val="D0BA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endParaRPr lang="en-US" altLang="en-US" sz="1800">
              <a:solidFill>
                <a:srgbClr val="FFFFFF"/>
              </a:solidFill>
            </a:endParaRPr>
          </a:p>
        </p:txBody>
      </p:sp>
      <p:pic>
        <p:nvPicPr>
          <p:cNvPr id="59401" name="Picture 28"/>
          <p:cNvPicPr>
            <a:picLocks noChangeAspect="1"/>
          </p:cNvPicPr>
          <p:nvPr/>
        </p:nvPicPr>
        <p:blipFill>
          <a:blip r:embed="rId1"/>
          <a:srcRect l="52853" t="23505" r="5774" b="38515"/>
          <a:stretch>
            <a:fillRect/>
          </a:stretch>
        </p:blipFill>
        <p:spPr>
          <a:xfrm>
            <a:off x="7831138" y="3635375"/>
            <a:ext cx="377825" cy="153988"/>
          </a:xfrm>
          <a:prstGeom prst="rect">
            <a:avLst/>
          </a:prstGeom>
          <a:noFill/>
          <a:ln w="9525">
            <a:noFill/>
          </a:ln>
        </p:spPr>
      </p:pic>
      <p:pic>
        <p:nvPicPr>
          <p:cNvPr id="59402" name="Picture 28"/>
          <p:cNvPicPr>
            <a:picLocks noChangeAspect="1"/>
          </p:cNvPicPr>
          <p:nvPr/>
        </p:nvPicPr>
        <p:blipFill>
          <a:blip r:embed="rId1"/>
          <a:srcRect l="52853" t="23505" r="5774" b="38515"/>
          <a:stretch>
            <a:fillRect/>
          </a:stretch>
        </p:blipFill>
        <p:spPr>
          <a:xfrm>
            <a:off x="8485188" y="3922713"/>
            <a:ext cx="377825" cy="152400"/>
          </a:xfrm>
          <a:prstGeom prst="rect">
            <a:avLst/>
          </a:prstGeom>
          <a:noFill/>
          <a:ln w="9525">
            <a:noFill/>
          </a:ln>
        </p:spPr>
      </p:pic>
      <p:pic>
        <p:nvPicPr>
          <p:cNvPr id="59403" name="Picture 28"/>
          <p:cNvPicPr>
            <a:picLocks noChangeAspect="1"/>
          </p:cNvPicPr>
          <p:nvPr/>
        </p:nvPicPr>
        <p:blipFill>
          <a:blip r:embed="rId1"/>
          <a:srcRect l="52853" t="23505" r="5774" b="38515"/>
          <a:stretch>
            <a:fillRect/>
          </a:stretch>
        </p:blipFill>
        <p:spPr>
          <a:xfrm>
            <a:off x="9334500" y="4067175"/>
            <a:ext cx="377825" cy="153988"/>
          </a:xfrm>
          <a:prstGeom prst="rect">
            <a:avLst/>
          </a:prstGeom>
          <a:noFill/>
          <a:ln w="9525">
            <a:noFill/>
          </a:ln>
        </p:spPr>
      </p:pic>
      <p:pic>
        <p:nvPicPr>
          <p:cNvPr id="59404" name="Picture 28"/>
          <p:cNvPicPr>
            <a:picLocks noChangeAspect="1"/>
          </p:cNvPicPr>
          <p:nvPr/>
        </p:nvPicPr>
        <p:blipFill>
          <a:blip r:embed="rId1"/>
          <a:srcRect l="52853" t="23505" r="5774" b="38515"/>
          <a:stretch>
            <a:fillRect/>
          </a:stretch>
        </p:blipFill>
        <p:spPr>
          <a:xfrm>
            <a:off x="9150350" y="3540125"/>
            <a:ext cx="377825" cy="153988"/>
          </a:xfrm>
          <a:prstGeom prst="rect">
            <a:avLst/>
          </a:prstGeom>
          <a:noFill/>
          <a:ln w="9525">
            <a:noFill/>
          </a:ln>
        </p:spPr>
      </p:pic>
      <p:pic>
        <p:nvPicPr>
          <p:cNvPr id="59405" name="Picture 28"/>
          <p:cNvPicPr>
            <a:picLocks noChangeAspect="1"/>
          </p:cNvPicPr>
          <p:nvPr/>
        </p:nvPicPr>
        <p:blipFill>
          <a:blip r:embed="rId1"/>
          <a:srcRect l="52853" t="23505" r="5774" b="38515"/>
          <a:stretch>
            <a:fillRect/>
          </a:stretch>
        </p:blipFill>
        <p:spPr>
          <a:xfrm>
            <a:off x="8404225" y="3360738"/>
            <a:ext cx="377825" cy="152400"/>
          </a:xfrm>
          <a:prstGeom prst="rect">
            <a:avLst/>
          </a:prstGeom>
          <a:noFill/>
          <a:ln w="9525">
            <a:noFill/>
          </a:ln>
        </p:spPr>
      </p:pic>
      <p:grpSp>
        <p:nvGrpSpPr>
          <p:cNvPr id="59406" name="Group 17"/>
          <p:cNvGrpSpPr/>
          <p:nvPr/>
        </p:nvGrpSpPr>
        <p:grpSpPr>
          <a:xfrm>
            <a:off x="7272338" y="1543050"/>
            <a:ext cx="2495550" cy="1381125"/>
            <a:chOff x="4427984" y="1484784"/>
            <a:chExt cx="2496602" cy="1381583"/>
          </a:xfrm>
        </p:grpSpPr>
        <p:pic>
          <p:nvPicPr>
            <p:cNvPr id="30754" name="Picture 15"/>
            <p:cNvPicPr>
              <a:picLocks noChangeAspect="1" noChangeArrowheads="1"/>
            </p:cNvPicPr>
            <p:nvPr/>
          </p:nvPicPr>
          <p:blipFill>
            <a:blip r:embed="rId2">
              <a:extLst>
                <a:ext uri="{28A0092B-C50C-407E-A947-70E740481C1C}">
                  <a14:useLocalDpi xmlns:a14="http://schemas.microsoft.com/office/drawing/2010/main" val="0"/>
                </a:ext>
              </a:extLst>
            </a:blip>
            <a:srcRect l="3619" t="5090" r="2489" b="8569"/>
            <a:stretch>
              <a:fillRect/>
            </a:stretch>
          </p:blipFill>
          <p:spPr bwMode="auto">
            <a:xfrm>
              <a:off x="4427984" y="1484784"/>
              <a:ext cx="2496602" cy="138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708688">
                        <a:alpha val="50000"/>
                      </a:srgbClr>
                    </a:outerShdw>
                  </a:effectLst>
                </a14:hiddenEffects>
              </a:ext>
            </a:extLst>
          </p:spPr>
        </p:pic>
        <p:sp>
          <p:nvSpPr>
            <p:cNvPr id="17" name="Rectangular Callout 16"/>
            <p:cNvSpPr/>
            <p:nvPr/>
          </p:nvSpPr>
          <p:spPr>
            <a:xfrm>
              <a:off x="4427984" y="1495901"/>
              <a:ext cx="2496602" cy="1370466"/>
            </a:xfrm>
            <a:prstGeom prst="wedgeRectCallout">
              <a:avLst>
                <a:gd name="adj1" fmla="val 1890"/>
                <a:gd name="adj2" fmla="val 807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endParaRPr lang="en-US" altLang="en-US" sz="1800">
                <a:solidFill>
                  <a:srgbClr val="FFFFFF"/>
                </a:solidFill>
              </a:endParaRPr>
            </a:p>
          </p:txBody>
        </p:sp>
      </p:grpSp>
      <p:sp>
        <p:nvSpPr>
          <p:cNvPr id="23" name="Rectangular Callout 22"/>
          <p:cNvSpPr/>
          <p:nvPr/>
        </p:nvSpPr>
        <p:spPr>
          <a:xfrm>
            <a:off x="7248525" y="1025525"/>
            <a:ext cx="1079500" cy="315913"/>
          </a:xfrm>
          <a:prstGeom prst="wedgeRectCallout">
            <a:avLst>
              <a:gd name="adj1" fmla="val 46692"/>
              <a:gd name="adj2" fmla="val 21060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a:t>2 sensors</a:t>
            </a:r>
            <a:endParaRPr lang="en-US" altLang="en-US" sz="1400"/>
          </a:p>
        </p:txBody>
      </p:sp>
      <p:sp>
        <p:nvSpPr>
          <p:cNvPr id="37" name="Rectangular Callout 36"/>
          <p:cNvSpPr/>
          <p:nvPr/>
        </p:nvSpPr>
        <p:spPr>
          <a:xfrm>
            <a:off x="8399463" y="693738"/>
            <a:ext cx="1873250" cy="647700"/>
          </a:xfrm>
          <a:prstGeom prst="wedgeRectCallout">
            <a:avLst>
              <a:gd name="adj1" fmla="val -6568"/>
              <a:gd name="adj2" fmla="val 1177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a:t>IEEE 802.15.4 2.4GHz RF System</a:t>
            </a:r>
            <a:endParaRPr lang="en-US" altLang="en-US" sz="1400"/>
          </a:p>
        </p:txBody>
      </p:sp>
      <p:sp>
        <p:nvSpPr>
          <p:cNvPr id="59409" name="TextBox 27"/>
          <p:cNvSpPr txBox="1"/>
          <p:nvPr/>
        </p:nvSpPr>
        <p:spPr>
          <a:xfrm>
            <a:off x="7248525" y="1609725"/>
            <a:ext cx="992505" cy="3067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400" b="1">
                <a:solidFill>
                  <a:srgbClr val="C00000"/>
                </a:solidFill>
              </a:rPr>
              <a:t>XM1000</a:t>
            </a:r>
            <a:endParaRPr lang="en-US" altLang="en-US" sz="1400" b="1">
              <a:solidFill>
                <a:srgbClr val="C00000"/>
              </a:solidFill>
            </a:endParaRPr>
          </a:p>
        </p:txBody>
      </p:sp>
      <p:sp>
        <p:nvSpPr>
          <p:cNvPr id="29" name="Up-Down Arrow 28"/>
          <p:cNvSpPr/>
          <p:nvPr/>
        </p:nvSpPr>
        <p:spPr>
          <a:xfrm>
            <a:off x="2927350" y="1484313"/>
            <a:ext cx="431800" cy="1717675"/>
          </a:xfrm>
          <a:prstGeom prst="upDownArrow">
            <a:avLst>
              <a:gd name="adj1" fmla="val 50000"/>
              <a:gd name="adj2" fmla="val 9283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endParaRPr lang="en-US" altLang="en-US" sz="1800">
              <a:solidFill>
                <a:srgbClr val="FFFFFF"/>
              </a:solidFill>
            </a:endParaRPr>
          </a:p>
        </p:txBody>
      </p:sp>
      <p:sp>
        <p:nvSpPr>
          <p:cNvPr id="40" name="Up-Down Arrow 39"/>
          <p:cNvSpPr/>
          <p:nvPr/>
        </p:nvSpPr>
        <p:spPr>
          <a:xfrm>
            <a:off x="2927350" y="3213100"/>
            <a:ext cx="431800" cy="2952750"/>
          </a:xfrm>
          <a:prstGeom prst="upDownArrow">
            <a:avLst>
              <a:gd name="adj1" fmla="val 50000"/>
              <a:gd name="adj2" fmla="val 9283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endParaRPr lang="en-US" altLang="en-US" sz="1800">
              <a:solidFill>
                <a:srgbClr val="FFFFFF"/>
              </a:solidFill>
            </a:endParaRPr>
          </a:p>
        </p:txBody>
      </p:sp>
      <p:cxnSp>
        <p:nvCxnSpPr>
          <p:cNvPr id="31" name="Straight Connector 30"/>
          <p:cNvCxnSpPr/>
          <p:nvPr/>
        </p:nvCxnSpPr>
        <p:spPr>
          <a:xfrm flipH="1">
            <a:off x="2495550" y="1484313"/>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2495550" y="3213100"/>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2495550" y="6165850"/>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415" name="TextBox 5"/>
          <p:cNvSpPr txBox="1"/>
          <p:nvPr/>
        </p:nvSpPr>
        <p:spPr>
          <a:xfrm>
            <a:off x="1847850" y="2019300"/>
            <a:ext cx="982663" cy="64516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t>Device level</a:t>
            </a:r>
            <a:endParaRPr lang="en-US" altLang="en-US" sz="1800"/>
          </a:p>
        </p:txBody>
      </p:sp>
      <p:sp>
        <p:nvSpPr>
          <p:cNvPr id="59416" name="TextBox 5"/>
          <p:cNvSpPr txBox="1"/>
          <p:nvPr/>
        </p:nvSpPr>
        <p:spPr>
          <a:xfrm>
            <a:off x="1774825" y="4583113"/>
            <a:ext cx="1225550" cy="64516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t>Network level</a:t>
            </a:r>
            <a:endParaRPr lang="en-US" altLang="en-US" sz="1800"/>
          </a:p>
        </p:txBody>
      </p:sp>
      <p:pic>
        <p:nvPicPr>
          <p:cNvPr id="59417" name="Picture 30" descr="http://www.icpdas-europe.com/uploads/tx_v4icpdascatalog/125975/web/icpdas/zb-2550-t_cr_1.jpg"/>
          <p:cNvPicPr>
            <a:picLocks noChangeAspect="1"/>
          </p:cNvPicPr>
          <p:nvPr/>
        </p:nvPicPr>
        <p:blipFill>
          <a:blip r:embed="rId3">
            <a:clrChange>
              <a:clrFrom>
                <a:srgbClr val="FFFFFF"/>
              </a:clrFrom>
              <a:clrTo>
                <a:srgbClr val="FFFFFF">
                  <a:alpha val="0"/>
                </a:srgbClr>
              </a:clrTo>
            </a:clrChange>
          </a:blip>
          <a:stretch>
            <a:fillRect/>
          </a:stretch>
        </p:blipFill>
        <p:spPr>
          <a:xfrm>
            <a:off x="7980363" y="4149725"/>
            <a:ext cx="492125" cy="490538"/>
          </a:xfrm>
          <a:prstGeom prst="rect">
            <a:avLst/>
          </a:prstGeom>
          <a:noFill/>
          <a:ln w="9525">
            <a:noFill/>
          </a:ln>
        </p:spPr>
      </p:pic>
      <p:pic>
        <p:nvPicPr>
          <p:cNvPr id="59418" name="Picture 28"/>
          <p:cNvPicPr>
            <a:picLocks noChangeAspect="1"/>
          </p:cNvPicPr>
          <p:nvPr/>
        </p:nvPicPr>
        <p:blipFill>
          <a:blip r:embed="rId1"/>
          <a:srcRect l="52853" t="23505" r="5774" b="38515"/>
          <a:stretch>
            <a:fillRect/>
          </a:stretch>
        </p:blipFill>
        <p:spPr>
          <a:xfrm>
            <a:off x="8732838" y="4365625"/>
            <a:ext cx="377825" cy="152400"/>
          </a:xfrm>
          <a:prstGeom prst="rect">
            <a:avLst/>
          </a:prstGeom>
          <a:noFill/>
          <a:ln w="9525">
            <a:noFill/>
          </a:ln>
        </p:spPr>
      </p:pic>
      <p:cxnSp>
        <p:nvCxnSpPr>
          <p:cNvPr id="5" name="Straight Arrow Connector 30721"/>
          <p:cNvCxnSpPr>
            <a:endCxn id="59420" idx="0"/>
          </p:cNvCxnSpPr>
          <p:nvPr/>
        </p:nvCxnSpPr>
        <p:spPr>
          <a:xfrm flipH="1">
            <a:off x="8173403" y="4640263"/>
            <a:ext cx="52388" cy="37465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420" name="TextBox 5"/>
          <p:cNvSpPr txBox="1"/>
          <p:nvPr/>
        </p:nvSpPr>
        <p:spPr>
          <a:xfrm>
            <a:off x="7586663" y="5014913"/>
            <a:ext cx="1173162" cy="64516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t>The Internet</a:t>
            </a:r>
            <a:endParaRPr lang="en-US" altLang="en-US" sz="1800"/>
          </a:p>
        </p:txBody>
      </p:sp>
      <p:pic>
        <p:nvPicPr>
          <p:cNvPr id="59421" name="Picture 28"/>
          <p:cNvPicPr>
            <a:picLocks noChangeAspect="1"/>
          </p:cNvPicPr>
          <p:nvPr/>
        </p:nvPicPr>
        <p:blipFill>
          <a:blip r:embed="rId1"/>
          <a:srcRect l="52853" t="23505" r="5774" b="38515"/>
          <a:stretch>
            <a:fillRect/>
          </a:stretch>
        </p:blipFill>
        <p:spPr>
          <a:xfrm>
            <a:off x="7623175" y="4140200"/>
            <a:ext cx="377825" cy="152400"/>
          </a:xfrm>
          <a:prstGeom prst="rect">
            <a:avLst/>
          </a:prstGeom>
          <a:noFill/>
          <a:ln w="9525">
            <a:noFill/>
          </a:ln>
        </p:spPr>
      </p:pic>
      <p:pic>
        <p:nvPicPr>
          <p:cNvPr id="6" name="Picture 3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9191625" y="5556250"/>
            <a:ext cx="657225" cy="12573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745" name="Elbow Connector 30744"/>
          <p:cNvCxnSpPr>
            <a:stCxn id="59420" idx="2"/>
          </p:cNvCxnSpPr>
          <p:nvPr/>
        </p:nvCxnSpPr>
        <p:spPr>
          <a:xfrm rot="16200000" flipH="1">
            <a:off x="9944259" y="5413534"/>
            <a:ext cx="523875" cy="1017588"/>
          </a:xfrm>
          <a:prstGeom prst="bentConnector2">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4806950" y="4010025"/>
            <a:ext cx="1225550" cy="6477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solidFill>
                  <a:srgbClr val="0000FF"/>
                </a:solidFill>
              </a:rPr>
              <a:t>Gateway</a:t>
            </a:r>
            <a:endParaRPr lang="en-US" altLang="en-US" sz="1800">
              <a:solidFill>
                <a:srgbClr val="0000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Content Placeholder 2"/>
          <p:cNvSpPr>
            <a:spLocks noGrp="1"/>
          </p:cNvSpPr>
          <p:nvPr>
            <p:ph idx="1"/>
          </p:nvPr>
        </p:nvSpPr>
        <p:spPr>
          <a:xfrm>
            <a:off x="1631950" y="836613"/>
            <a:ext cx="8208963" cy="4968875"/>
          </a:xfrm>
        </p:spPr>
        <p:txBody>
          <a:bodyPr vert="horz" wrap="square" lIns="91440" tIns="45720" rIns="91440" bIns="45720" anchor="t"/>
          <a:p>
            <a:r>
              <a:rPr lang="en-GB" altLang="en-US"/>
              <a:t>Sensors:</a:t>
            </a:r>
            <a:endParaRPr lang="en-GB" altLang="en-US"/>
          </a:p>
          <a:p>
            <a:pPr lvl="1"/>
            <a:r>
              <a:rPr lang="en-GB" altLang="en-US"/>
              <a:t>They are mainly input components</a:t>
            </a:r>
            <a:endParaRPr lang="en-GB" altLang="en-US"/>
          </a:p>
          <a:p>
            <a:pPr lvl="1"/>
            <a:r>
              <a:rPr lang="en-GB" altLang="en-US"/>
              <a:t>They sense and collect surrounding information</a:t>
            </a:r>
            <a:endParaRPr lang="en-GB" altLang="en-US"/>
          </a:p>
          <a:p>
            <a:pPr lvl="1"/>
            <a:r>
              <a:rPr lang="en-GB" altLang="en-US"/>
              <a:t>Basically three types:</a:t>
            </a:r>
            <a:endParaRPr lang="en-GB" altLang="en-US"/>
          </a:p>
          <a:p>
            <a:pPr lvl="2"/>
            <a:r>
              <a:rPr lang="en-GB" altLang="en-US"/>
              <a:t>Passive, omnidirectional (e.g. mic)</a:t>
            </a:r>
            <a:endParaRPr lang="en-GB" altLang="en-US"/>
          </a:p>
          <a:p>
            <a:pPr lvl="2"/>
            <a:r>
              <a:rPr lang="en-GB" altLang="en-US"/>
              <a:t>Passive, narrow-beam sensor (e.g. PIR)</a:t>
            </a:r>
            <a:endParaRPr lang="en-GB" altLang="en-US"/>
          </a:p>
          <a:p>
            <a:pPr lvl="2"/>
            <a:r>
              <a:rPr lang="en-GB" altLang="en-US"/>
              <a:t>Active sensors (e.g. sonar, radar, etc.)</a:t>
            </a:r>
            <a:endParaRPr lang="en-GB" altLang="en-US"/>
          </a:p>
          <a:p>
            <a:pPr lvl="2"/>
            <a:endParaRPr lang="en-GB" altLang="en-US"/>
          </a:p>
          <a:p>
            <a:r>
              <a:rPr lang="en-GB" altLang="en-US"/>
              <a:t>Actuators:</a:t>
            </a:r>
            <a:endParaRPr lang="en-GB" altLang="en-US"/>
          </a:p>
          <a:p>
            <a:pPr lvl="1"/>
            <a:r>
              <a:rPr lang="en-GB" altLang="en-US"/>
              <a:t>They are mainly output components</a:t>
            </a:r>
            <a:endParaRPr lang="en-GB" altLang="en-US"/>
          </a:p>
          <a:p>
            <a:pPr lvl="1"/>
            <a:r>
              <a:rPr lang="en-GB" altLang="en-US"/>
              <a:t>They alter the surrounding. Some examples:</a:t>
            </a:r>
            <a:endParaRPr lang="en-GB" altLang="en-US"/>
          </a:p>
          <a:p>
            <a:pPr lvl="2"/>
            <a:r>
              <a:rPr lang="en-GB" altLang="en-US"/>
              <a:t>Adding lighting, heat, sound, etc.</a:t>
            </a:r>
            <a:endParaRPr lang="en-GB" altLang="en-US"/>
          </a:p>
          <a:p>
            <a:pPr lvl="2"/>
            <a:r>
              <a:rPr lang="en-GB" altLang="en-US"/>
              <a:t>Controlling motors to move objects</a:t>
            </a:r>
            <a:endParaRPr lang="en-GB" altLang="en-US"/>
          </a:p>
          <a:p>
            <a:pPr lvl="2"/>
            <a:r>
              <a:rPr lang="en-GB" altLang="en-US"/>
              <a:t>Displaying messages</a:t>
            </a:r>
            <a:endParaRPr lang="en-GB" altLang="en-US"/>
          </a:p>
          <a:p>
            <a:pPr lvl="2"/>
            <a:r>
              <a:rPr lang="en-GB" altLang="en-US"/>
              <a:t>and others…</a:t>
            </a:r>
            <a:endParaRPr lang="en-GB" altLang="en-US"/>
          </a:p>
        </p:txBody>
      </p:sp>
      <p:sp>
        <p:nvSpPr>
          <p:cNvPr id="60418" name="Title 1"/>
          <p:cNvSpPr>
            <a:spLocks noGrp="1"/>
          </p:cNvSpPr>
          <p:nvPr>
            <p:ph type="title"/>
          </p:nvPr>
        </p:nvSpPr>
        <p:spPr/>
        <p:txBody>
          <a:bodyPr vert="horz" wrap="square" lIns="91440" tIns="45720" rIns="91440" bIns="45720" anchor="ctr"/>
          <a:p>
            <a:r>
              <a:rPr lang="en-GB" altLang="en-US"/>
              <a:t>Sensors &amp; Actuators</a:t>
            </a:r>
            <a:endParaRPr lang="en-GB" altLang="en-US"/>
          </a:p>
        </p:txBody>
      </p:sp>
      <p:sp>
        <p:nvSpPr>
          <p:cNvPr id="60419"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Content Placeholder 2"/>
          <p:cNvSpPr>
            <a:spLocks noGrp="1"/>
          </p:cNvSpPr>
          <p:nvPr>
            <p:ph idx="1"/>
          </p:nvPr>
        </p:nvSpPr>
        <p:spPr>
          <a:xfrm>
            <a:off x="1631950" y="836613"/>
            <a:ext cx="8208963" cy="4968875"/>
          </a:xfrm>
        </p:spPr>
        <p:txBody>
          <a:bodyPr vert="horz" wrap="square" lIns="91440" tIns="45720" rIns="91440" bIns="45720" anchor="t"/>
          <a:p>
            <a:r>
              <a:rPr lang="en-GB" altLang="en-US"/>
              <a:t>We can turn almost every object into a “thing”.</a:t>
            </a:r>
            <a:endParaRPr lang="en-GB" altLang="en-US"/>
          </a:p>
          <a:p>
            <a:r>
              <a:rPr lang="en-GB" altLang="en-US"/>
              <a:t>A “thing” still looks much like an embedded system currently.</a:t>
            </a:r>
            <a:endParaRPr lang="en-GB" altLang="en-US"/>
          </a:p>
          <a:p>
            <a:r>
              <a:rPr lang="en-GB" altLang="en-US"/>
              <a:t>A “thing” generally consists of four main parts:</a:t>
            </a:r>
            <a:endParaRPr lang="en-GB" altLang="en-US"/>
          </a:p>
          <a:p>
            <a:pPr lvl="1"/>
            <a:r>
              <a:rPr lang="en-GB" altLang="en-US"/>
              <a:t>Sensors &amp; actuators</a:t>
            </a:r>
            <a:endParaRPr lang="en-GB" altLang="en-US"/>
          </a:p>
          <a:p>
            <a:pPr lvl="1"/>
            <a:r>
              <a:rPr lang="en-GB" altLang="en-US"/>
              <a:t>Microcontroller</a:t>
            </a:r>
            <a:endParaRPr lang="en-GB" altLang="en-US"/>
          </a:p>
          <a:p>
            <a:pPr lvl="1"/>
            <a:r>
              <a:rPr lang="en-GB" altLang="en-US"/>
              <a:t>Communication unit</a:t>
            </a:r>
            <a:endParaRPr lang="en-GB" altLang="en-US"/>
          </a:p>
          <a:p>
            <a:pPr lvl="1"/>
            <a:r>
              <a:rPr lang="en-GB" altLang="en-US"/>
              <a:t>Power supply</a:t>
            </a:r>
            <a:endParaRPr lang="en-GB" altLang="en-US"/>
          </a:p>
          <a:p>
            <a:r>
              <a:rPr lang="en-GB" altLang="en-US"/>
              <a:t>A “thing” has the following properties:</a:t>
            </a:r>
            <a:endParaRPr lang="en-GB" altLang="en-US"/>
          </a:p>
          <a:p>
            <a:pPr lvl="1"/>
            <a:r>
              <a:rPr lang="en-GB" altLang="en-US"/>
              <a:t>It’s usually powered by battery. This implies limited source of energy.</a:t>
            </a:r>
            <a:endParaRPr lang="en-GB" altLang="en-US"/>
          </a:p>
          <a:p>
            <a:pPr lvl="1"/>
            <a:r>
              <a:rPr lang="en-GB" altLang="en-US"/>
              <a:t>It’s generally small in size and low in cost. This limits their computing capability.</a:t>
            </a:r>
            <a:endParaRPr lang="en-GB" altLang="en-US"/>
          </a:p>
          <a:p>
            <a:pPr lvl="1"/>
            <a:r>
              <a:rPr lang="en-GB" altLang="en-US"/>
              <a:t>It doesn’t usually perform complicated tasks.</a:t>
            </a:r>
            <a:endParaRPr lang="en-GB" altLang="en-US"/>
          </a:p>
          <a:p>
            <a:r>
              <a:rPr lang="en-GB" altLang="en-US"/>
              <a:t>Power consumption is the main design issue.</a:t>
            </a:r>
            <a:endParaRPr lang="en-GB" altLang="en-US"/>
          </a:p>
        </p:txBody>
      </p:sp>
      <p:sp>
        <p:nvSpPr>
          <p:cNvPr id="61442" name="Title 1"/>
          <p:cNvSpPr>
            <a:spLocks noGrp="1"/>
          </p:cNvSpPr>
          <p:nvPr>
            <p:ph type="title"/>
          </p:nvPr>
        </p:nvSpPr>
        <p:spPr/>
        <p:txBody>
          <a:bodyPr vert="horz" wrap="square" lIns="91440" tIns="45720" rIns="91440" bIns="45720" anchor="ctr"/>
          <a:p>
            <a:r>
              <a:rPr lang="en-GB" altLang="en-US"/>
              <a:t>Things</a:t>
            </a:r>
            <a:endParaRPr lang="en-GB" altLang="en-US"/>
          </a:p>
        </p:txBody>
      </p:sp>
      <p:sp>
        <p:nvSpPr>
          <p:cNvPr id="61443"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Content Placeholder 2"/>
          <p:cNvSpPr>
            <a:spLocks noGrp="1"/>
          </p:cNvSpPr>
          <p:nvPr>
            <p:ph idx="1"/>
          </p:nvPr>
        </p:nvSpPr>
        <p:spPr>
          <a:xfrm>
            <a:off x="1631950" y="836613"/>
            <a:ext cx="8208963" cy="4968875"/>
          </a:xfrm>
        </p:spPr>
        <p:txBody>
          <a:bodyPr vert="horz" wrap="square" lIns="91440" tIns="45720" rIns="91440" bIns="45720" anchor="t"/>
          <a:p>
            <a:r>
              <a:rPr lang="en-GB" altLang="en-US"/>
              <a:t>A “thing” always feature communications for “team working”</a:t>
            </a:r>
            <a:endParaRPr lang="en-GB" altLang="en-US"/>
          </a:p>
          <a:p>
            <a:r>
              <a:rPr lang="en-GB" altLang="en-US"/>
              <a:t>The Role of Communications</a:t>
            </a:r>
            <a:endParaRPr lang="en-GB" altLang="en-US"/>
          </a:p>
          <a:p>
            <a:pPr lvl="1"/>
            <a:r>
              <a:rPr lang="en-GB" altLang="en-US"/>
              <a:t>Providing a data link between two nodes</a:t>
            </a:r>
            <a:endParaRPr lang="en-GB" altLang="en-US"/>
          </a:p>
          <a:p>
            <a:r>
              <a:rPr lang="en-GB" altLang="en-US"/>
              <a:t>Communication type:</a:t>
            </a:r>
            <a:endParaRPr lang="en-GB" altLang="en-US"/>
          </a:p>
          <a:p>
            <a:pPr lvl="1"/>
            <a:r>
              <a:rPr lang="en-GB" altLang="en-US"/>
              <a:t>Wireline (e.g. copper wires, optical fibers) </a:t>
            </a:r>
            <a:endParaRPr lang="en-GB" altLang="en-US"/>
          </a:p>
          <a:p>
            <a:pPr lvl="1"/>
            <a:r>
              <a:rPr lang="en-GB" altLang="en-US"/>
              <a:t>Wireless (e.g. RF, IR). RF-based communication is the most popular choice </a:t>
            </a:r>
            <a:r>
              <a:rPr lang="en-GB" altLang="en-US">
                <a:solidFill>
                  <a:srgbClr val="FF0000"/>
                </a:solidFill>
              </a:rPr>
              <a:t>(and also our focus)</a:t>
            </a:r>
            <a:endParaRPr lang="en-GB" altLang="en-US"/>
          </a:p>
          <a:p>
            <a:r>
              <a:rPr lang="en-GB" altLang="en-US"/>
              <a:t>Popular RF-based communication solutions:</a:t>
            </a:r>
            <a:endParaRPr lang="en-GB" altLang="en-US"/>
          </a:p>
          <a:p>
            <a:pPr lvl="1"/>
            <a:r>
              <a:rPr lang="en-GB" altLang="en-US"/>
              <a:t>IEEE 802.15.4 </a:t>
            </a:r>
            <a:r>
              <a:rPr lang="en-GB" altLang="en-US">
                <a:solidFill>
                  <a:srgbClr val="FF0000"/>
                </a:solidFill>
                <a:sym typeface="Wingdings" panose="05000000000000000000" pitchFamily="2" charset="2"/>
              </a:rPr>
              <a:t> used in XM1000</a:t>
            </a:r>
            <a:endParaRPr lang="en-GB" altLang="en-US">
              <a:solidFill>
                <a:srgbClr val="FF0000"/>
              </a:solidFill>
            </a:endParaRPr>
          </a:p>
          <a:p>
            <a:pPr lvl="1"/>
            <a:r>
              <a:rPr lang="en-GB" altLang="en-US"/>
              <a:t>IEEE 802.11 (or Wifi)</a:t>
            </a:r>
            <a:endParaRPr lang="en-GB" altLang="en-US"/>
          </a:p>
          <a:p>
            <a:pPr lvl="1"/>
            <a:r>
              <a:rPr lang="en-GB" altLang="en-US"/>
              <a:t>Bluetooth</a:t>
            </a:r>
            <a:endParaRPr lang="en-GB" altLang="en-US"/>
          </a:p>
          <a:p>
            <a:pPr lvl="1"/>
            <a:r>
              <a:rPr lang="en-GB" altLang="en-US"/>
              <a:t>Near Field Communication (NFC), e.g. RFID</a:t>
            </a:r>
            <a:endParaRPr lang="en-GB" altLang="en-US"/>
          </a:p>
        </p:txBody>
      </p:sp>
      <p:sp>
        <p:nvSpPr>
          <p:cNvPr id="62466" name="Title 1"/>
          <p:cNvSpPr>
            <a:spLocks noGrp="1"/>
          </p:cNvSpPr>
          <p:nvPr>
            <p:ph type="title"/>
          </p:nvPr>
        </p:nvSpPr>
        <p:spPr/>
        <p:txBody>
          <a:bodyPr vert="horz" wrap="square" lIns="91440" tIns="45720" rIns="91440" bIns="45720" anchor="ctr"/>
          <a:p>
            <a:r>
              <a:rPr lang="en-GB" altLang="en-US"/>
              <a:t>Communications</a:t>
            </a:r>
            <a:endParaRPr lang="en-GB" altLang="en-US"/>
          </a:p>
        </p:txBody>
      </p:sp>
      <p:sp>
        <p:nvSpPr>
          <p:cNvPr id="62467"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Content Placeholder 2"/>
          <p:cNvSpPr>
            <a:spLocks noGrp="1"/>
          </p:cNvSpPr>
          <p:nvPr>
            <p:ph idx="1"/>
          </p:nvPr>
        </p:nvSpPr>
        <p:spPr>
          <a:xfrm>
            <a:off x="1631950" y="836613"/>
            <a:ext cx="8208963" cy="4968875"/>
          </a:xfrm>
        </p:spPr>
        <p:txBody>
          <a:bodyPr vert="horz" wrap="square" lIns="91440" tIns="45720" rIns="91440" bIns="45720" anchor="t"/>
          <a:p>
            <a:r>
              <a:rPr lang="en-GB" altLang="en-US"/>
              <a:t>The Roles of Networks</a:t>
            </a:r>
            <a:endParaRPr lang="en-GB" altLang="en-US"/>
          </a:p>
          <a:p>
            <a:pPr lvl="1"/>
            <a:r>
              <a:rPr lang="en-GB" altLang="en-US"/>
              <a:t>Managing nodes (discovery, join, leave, etc).</a:t>
            </a:r>
            <a:endParaRPr lang="en-GB" altLang="en-US"/>
          </a:p>
          <a:p>
            <a:pPr lvl="1"/>
            <a:r>
              <a:rPr lang="en-GB" altLang="en-US"/>
              <a:t>Relaying data packets from the source to the destination node in the network.</a:t>
            </a:r>
            <a:endParaRPr lang="en-GB" altLang="en-US"/>
          </a:p>
          <a:p>
            <a:r>
              <a:rPr lang="en-GB" altLang="en-US"/>
              <a:t>Networks are a distributed system. All nodes need to perform networking related tasks.</a:t>
            </a:r>
            <a:endParaRPr lang="en-GB" altLang="en-US"/>
          </a:p>
          <a:p>
            <a:r>
              <a:rPr lang="en-GB" altLang="en-US"/>
              <a:t>RF-based Network in IoT is usually a Wireless Multi-hop Network. Some examples:</a:t>
            </a:r>
            <a:endParaRPr lang="en-GB" altLang="en-US"/>
          </a:p>
          <a:p>
            <a:pPr lvl="1"/>
            <a:r>
              <a:rPr lang="en-GB" altLang="en-US"/>
              <a:t>Wireless Sensor Networks (WSNs)</a:t>
            </a:r>
            <a:endParaRPr lang="en-GB" altLang="en-US"/>
          </a:p>
          <a:p>
            <a:pPr lvl="1"/>
            <a:r>
              <a:rPr lang="en-GB" altLang="en-US"/>
              <a:t>Mobile Wireless Ad hoc Networks (MANETs)</a:t>
            </a:r>
            <a:endParaRPr lang="en-GB" altLang="en-US"/>
          </a:p>
          <a:p>
            <a:pPr lvl="1"/>
            <a:r>
              <a:rPr lang="en-GB" altLang="en-US"/>
              <a:t>Wireless Mesh Networks (WMNs)</a:t>
            </a:r>
            <a:endParaRPr lang="en-GB" altLang="en-US"/>
          </a:p>
          <a:p>
            <a:pPr lvl="1"/>
            <a:r>
              <a:rPr lang="en-GB" altLang="en-US"/>
              <a:t>Vehicular Ad Hoc Networks (VANETs)</a:t>
            </a:r>
            <a:endParaRPr lang="en-GB" altLang="en-US"/>
          </a:p>
          <a:p>
            <a:pPr lvl="1"/>
            <a:r>
              <a:rPr lang="en-GB" altLang="en-US"/>
              <a:t>and others...</a:t>
            </a:r>
            <a:endParaRPr lang="en-GB" altLang="en-US"/>
          </a:p>
          <a:p>
            <a:r>
              <a:rPr lang="en-GB" altLang="en-US"/>
              <a:t>Main concern: Reliability &amp; Performance</a:t>
            </a:r>
            <a:endParaRPr lang="en-GB" altLang="en-US"/>
          </a:p>
        </p:txBody>
      </p:sp>
      <p:sp>
        <p:nvSpPr>
          <p:cNvPr id="63490" name="Title 1"/>
          <p:cNvSpPr>
            <a:spLocks noGrp="1"/>
          </p:cNvSpPr>
          <p:nvPr>
            <p:ph type="title"/>
          </p:nvPr>
        </p:nvSpPr>
        <p:spPr/>
        <p:txBody>
          <a:bodyPr vert="horz" wrap="square" lIns="91440" tIns="45720" rIns="91440" bIns="45720" anchor="ctr"/>
          <a:p>
            <a:r>
              <a:rPr lang="en-GB" altLang="en-US"/>
              <a:t>Networks</a:t>
            </a:r>
            <a:endParaRPr lang="en-GB" altLang="en-US"/>
          </a:p>
        </p:txBody>
      </p:sp>
      <p:sp>
        <p:nvSpPr>
          <p:cNvPr id="63491"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Content Placeholder 2"/>
          <p:cNvSpPr>
            <a:spLocks noGrp="1"/>
          </p:cNvSpPr>
          <p:nvPr>
            <p:ph idx="1"/>
          </p:nvPr>
        </p:nvSpPr>
        <p:spPr>
          <a:xfrm>
            <a:off x="1631950" y="836613"/>
            <a:ext cx="8208963" cy="4968875"/>
          </a:xfrm>
        </p:spPr>
        <p:txBody>
          <a:bodyPr vert="horz" wrap="square" lIns="91440" tIns="45720" rIns="91440" bIns="45720" anchor="t"/>
          <a:p>
            <a:r>
              <a:rPr lang="en-GB" altLang="en-US"/>
              <a:t>The Internet serves as a wide area networking for a local network.</a:t>
            </a:r>
            <a:endParaRPr lang="en-GB" altLang="en-US"/>
          </a:p>
          <a:p>
            <a:r>
              <a:rPr lang="en-GB" altLang="en-US"/>
              <a:t>The Internet uses TCP/IP. This implies that things must also support TCP/IP.</a:t>
            </a:r>
            <a:endParaRPr lang="en-GB" altLang="en-US"/>
          </a:p>
          <a:p>
            <a:r>
              <a:rPr lang="en-GB" altLang="en-US"/>
              <a:t>Gateway (or sink)</a:t>
            </a:r>
            <a:endParaRPr lang="en-GB" altLang="en-US"/>
          </a:p>
          <a:p>
            <a:pPr lvl="1"/>
            <a:r>
              <a:rPr lang="en-GB" altLang="en-US"/>
              <a:t>For a practical deployment, a gateway is often needed in a network.</a:t>
            </a:r>
            <a:endParaRPr lang="en-GB" altLang="en-US"/>
          </a:p>
          <a:p>
            <a:pPr lvl="1"/>
            <a:r>
              <a:rPr lang="en-GB" altLang="en-US"/>
              <a:t>It offers relaying packets between the network and the Internet.</a:t>
            </a:r>
            <a:endParaRPr lang="en-GB" altLang="en-US"/>
          </a:p>
          <a:p>
            <a:endParaRPr lang="en-GB" altLang="en-US"/>
          </a:p>
        </p:txBody>
      </p:sp>
      <p:sp>
        <p:nvSpPr>
          <p:cNvPr id="64514" name="Title 1"/>
          <p:cNvSpPr>
            <a:spLocks noGrp="1"/>
          </p:cNvSpPr>
          <p:nvPr>
            <p:ph type="title"/>
          </p:nvPr>
        </p:nvSpPr>
        <p:spPr/>
        <p:txBody>
          <a:bodyPr vert="horz" wrap="square" lIns="91440" tIns="45720" rIns="91440" bIns="45720" anchor="ctr"/>
          <a:p>
            <a:r>
              <a:rPr lang="en-GB" altLang="en-US"/>
              <a:t>The Internet</a:t>
            </a:r>
            <a:endParaRPr lang="en-GB" altLang="en-US"/>
          </a:p>
        </p:txBody>
      </p:sp>
      <p:sp>
        <p:nvSpPr>
          <p:cNvPr id="64515"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
        <p:nvSpPr>
          <p:cNvPr id="5" name="Oval 4"/>
          <p:cNvSpPr/>
          <p:nvPr/>
        </p:nvSpPr>
        <p:spPr>
          <a:xfrm>
            <a:off x="3111500" y="4735513"/>
            <a:ext cx="2879725" cy="1287463"/>
          </a:xfrm>
          <a:prstGeom prst="ellipse">
            <a:avLst/>
          </a:prstGeom>
          <a:solidFill>
            <a:srgbClr val="D0BA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endParaRPr lang="en-US" altLang="en-US" sz="1800">
              <a:solidFill>
                <a:srgbClr val="FFFFFF"/>
              </a:solidFill>
            </a:endParaRPr>
          </a:p>
        </p:txBody>
      </p:sp>
      <p:pic>
        <p:nvPicPr>
          <p:cNvPr id="64517" name="Picture 28"/>
          <p:cNvPicPr>
            <a:picLocks noChangeAspect="1"/>
          </p:cNvPicPr>
          <p:nvPr/>
        </p:nvPicPr>
        <p:blipFill>
          <a:blip r:embed="rId1"/>
          <a:srcRect l="52853" t="23505" r="5774" b="38515"/>
          <a:stretch>
            <a:fillRect/>
          </a:stretch>
        </p:blipFill>
        <p:spPr>
          <a:xfrm>
            <a:off x="3629025" y="4978400"/>
            <a:ext cx="377825" cy="152400"/>
          </a:xfrm>
          <a:prstGeom prst="rect">
            <a:avLst/>
          </a:prstGeom>
          <a:noFill/>
          <a:ln w="9525">
            <a:noFill/>
          </a:ln>
        </p:spPr>
      </p:pic>
      <p:pic>
        <p:nvPicPr>
          <p:cNvPr id="64518" name="Picture 28"/>
          <p:cNvPicPr>
            <a:picLocks noChangeAspect="1"/>
          </p:cNvPicPr>
          <p:nvPr/>
        </p:nvPicPr>
        <p:blipFill>
          <a:blip r:embed="rId1"/>
          <a:srcRect l="52853" t="23505" r="5774" b="38515"/>
          <a:stretch>
            <a:fillRect/>
          </a:stretch>
        </p:blipFill>
        <p:spPr>
          <a:xfrm>
            <a:off x="4348163" y="5372100"/>
            <a:ext cx="377825" cy="153988"/>
          </a:xfrm>
          <a:prstGeom prst="rect">
            <a:avLst/>
          </a:prstGeom>
          <a:noFill/>
          <a:ln w="9525">
            <a:noFill/>
          </a:ln>
        </p:spPr>
      </p:pic>
      <p:pic>
        <p:nvPicPr>
          <p:cNvPr id="64519" name="Picture 28"/>
          <p:cNvPicPr>
            <a:picLocks noChangeAspect="1"/>
          </p:cNvPicPr>
          <p:nvPr/>
        </p:nvPicPr>
        <p:blipFill>
          <a:blip r:embed="rId1"/>
          <a:srcRect l="52853" t="23505" r="5774" b="38515"/>
          <a:stretch>
            <a:fillRect/>
          </a:stretch>
        </p:blipFill>
        <p:spPr>
          <a:xfrm>
            <a:off x="5197475" y="5518150"/>
            <a:ext cx="377825" cy="152400"/>
          </a:xfrm>
          <a:prstGeom prst="rect">
            <a:avLst/>
          </a:prstGeom>
          <a:noFill/>
          <a:ln w="9525">
            <a:noFill/>
          </a:ln>
        </p:spPr>
      </p:pic>
      <p:pic>
        <p:nvPicPr>
          <p:cNvPr id="64520" name="Picture 28"/>
          <p:cNvPicPr>
            <a:picLocks noChangeAspect="1"/>
          </p:cNvPicPr>
          <p:nvPr/>
        </p:nvPicPr>
        <p:blipFill>
          <a:blip r:embed="rId1"/>
          <a:srcRect l="52853" t="23505" r="5774" b="38515"/>
          <a:stretch>
            <a:fillRect/>
          </a:stretch>
        </p:blipFill>
        <p:spPr>
          <a:xfrm>
            <a:off x="5114925" y="4968875"/>
            <a:ext cx="377825" cy="152400"/>
          </a:xfrm>
          <a:prstGeom prst="rect">
            <a:avLst/>
          </a:prstGeom>
          <a:noFill/>
          <a:ln w="9525">
            <a:noFill/>
          </a:ln>
        </p:spPr>
      </p:pic>
      <p:pic>
        <p:nvPicPr>
          <p:cNvPr id="64521" name="Picture 28"/>
          <p:cNvPicPr>
            <a:picLocks noChangeAspect="1"/>
          </p:cNvPicPr>
          <p:nvPr/>
        </p:nvPicPr>
        <p:blipFill>
          <a:blip r:embed="rId1"/>
          <a:srcRect l="52853" t="23505" r="5774" b="38515"/>
          <a:stretch>
            <a:fillRect/>
          </a:stretch>
        </p:blipFill>
        <p:spPr>
          <a:xfrm>
            <a:off x="4268788" y="4810125"/>
            <a:ext cx="376237" cy="153988"/>
          </a:xfrm>
          <a:prstGeom prst="rect">
            <a:avLst/>
          </a:prstGeom>
          <a:noFill/>
          <a:ln w="9525">
            <a:noFill/>
          </a:ln>
        </p:spPr>
      </p:pic>
      <p:pic>
        <p:nvPicPr>
          <p:cNvPr id="64522" name="Picture 30" descr="http://www.icpdas-europe.com/uploads/tx_v4icpdascatalog/125975/web/icpdas/zb-2550-t_cr_1.jpg"/>
          <p:cNvPicPr>
            <a:picLocks noChangeAspect="1"/>
          </p:cNvPicPr>
          <p:nvPr/>
        </p:nvPicPr>
        <p:blipFill>
          <a:blip r:embed="rId2">
            <a:clrChange>
              <a:clrFrom>
                <a:srgbClr val="FFFFFF"/>
              </a:clrFrom>
              <a:clrTo>
                <a:srgbClr val="FFFFFF">
                  <a:alpha val="0"/>
                </a:srgbClr>
              </a:clrTo>
            </a:clrChange>
          </a:blip>
          <a:srcRect r="26569"/>
          <a:stretch>
            <a:fillRect/>
          </a:stretch>
        </p:blipFill>
        <p:spPr>
          <a:xfrm>
            <a:off x="5746750" y="4991100"/>
            <a:ext cx="360363" cy="490538"/>
          </a:xfrm>
          <a:prstGeom prst="rect">
            <a:avLst/>
          </a:prstGeom>
          <a:noFill/>
          <a:ln w="9525">
            <a:noFill/>
          </a:ln>
        </p:spPr>
      </p:pic>
      <p:pic>
        <p:nvPicPr>
          <p:cNvPr id="64523" name="Picture 28"/>
          <p:cNvPicPr>
            <a:picLocks noChangeAspect="1"/>
          </p:cNvPicPr>
          <p:nvPr/>
        </p:nvPicPr>
        <p:blipFill>
          <a:blip r:embed="rId1"/>
          <a:srcRect l="52853" t="23505" r="5774" b="38515"/>
          <a:stretch>
            <a:fillRect/>
          </a:stretch>
        </p:blipFill>
        <p:spPr>
          <a:xfrm>
            <a:off x="4595813" y="5815013"/>
            <a:ext cx="377825" cy="153987"/>
          </a:xfrm>
          <a:prstGeom prst="rect">
            <a:avLst/>
          </a:prstGeom>
          <a:noFill/>
          <a:ln w="9525">
            <a:noFill/>
          </a:ln>
        </p:spPr>
      </p:pic>
      <p:cxnSp>
        <p:nvCxnSpPr>
          <p:cNvPr id="13" name="Straight Arrow Connector 12"/>
          <p:cNvCxnSpPr>
            <a:stCxn id="64522" idx="3"/>
            <a:endCxn id="15" idx="2"/>
          </p:cNvCxnSpPr>
          <p:nvPr/>
        </p:nvCxnSpPr>
        <p:spPr>
          <a:xfrm>
            <a:off x="6107113" y="5235575"/>
            <a:ext cx="763588"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4525" name="Picture 28"/>
          <p:cNvPicPr>
            <a:picLocks noChangeAspect="1"/>
          </p:cNvPicPr>
          <p:nvPr/>
        </p:nvPicPr>
        <p:blipFill>
          <a:blip r:embed="rId1"/>
          <a:srcRect l="52853" t="23505" r="5774" b="38515"/>
          <a:stretch>
            <a:fillRect/>
          </a:stretch>
        </p:blipFill>
        <p:spPr>
          <a:xfrm>
            <a:off x="3608388" y="5656263"/>
            <a:ext cx="377825" cy="153987"/>
          </a:xfrm>
          <a:prstGeom prst="rect">
            <a:avLst/>
          </a:prstGeom>
          <a:noFill/>
          <a:ln w="9525">
            <a:noFill/>
          </a:ln>
        </p:spPr>
      </p:pic>
      <p:sp>
        <p:nvSpPr>
          <p:cNvPr id="15" name="Cloud 14"/>
          <p:cNvSpPr/>
          <p:nvPr/>
        </p:nvSpPr>
        <p:spPr>
          <a:xfrm>
            <a:off x="6861175" y="4498975"/>
            <a:ext cx="3051175" cy="1474788"/>
          </a:xfrm>
          <a:prstGeom prst="cloud">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solidFill>
                  <a:srgbClr val="0000FF"/>
                </a:solidFill>
              </a:rPr>
              <a:t>The Internet</a:t>
            </a:r>
            <a:endParaRPr lang="en-US" altLang="en-US" sz="1800">
              <a:solidFill>
                <a:srgbClr val="0000FF"/>
              </a:solidFill>
            </a:endParaRPr>
          </a:p>
        </p:txBody>
      </p:sp>
      <p:cxnSp>
        <p:nvCxnSpPr>
          <p:cNvPr id="16" name="Straight Arrow Connector 15"/>
          <p:cNvCxnSpPr/>
          <p:nvPr/>
        </p:nvCxnSpPr>
        <p:spPr>
          <a:xfrm flipV="1">
            <a:off x="5532438" y="5372100"/>
            <a:ext cx="330200" cy="128588"/>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973638" y="5732463"/>
            <a:ext cx="330200" cy="128588"/>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8750" y="4849813"/>
            <a:ext cx="328613" cy="128588"/>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938588" y="5507038"/>
            <a:ext cx="330200" cy="128588"/>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559425" y="5121275"/>
            <a:ext cx="269875" cy="1524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686300" y="4892675"/>
            <a:ext cx="428625" cy="9842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762500" y="5468938"/>
            <a:ext cx="428625" cy="9842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071938" y="5797550"/>
            <a:ext cx="465138" cy="93663"/>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595813" y="5540375"/>
            <a:ext cx="166688" cy="26987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56113" y="5027613"/>
            <a:ext cx="139700" cy="26987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316538" y="5197475"/>
            <a:ext cx="69850" cy="284163"/>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797300" y="5184775"/>
            <a:ext cx="0" cy="40957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4539" name="Picture 28"/>
          <p:cNvPicPr>
            <a:picLocks noChangeAspect="1"/>
          </p:cNvPicPr>
          <p:nvPr/>
        </p:nvPicPr>
        <p:blipFill>
          <a:blip r:embed="rId1"/>
          <a:srcRect l="52853" t="23505" r="5774" b="38515"/>
          <a:stretch>
            <a:fillRect/>
          </a:stretch>
        </p:blipFill>
        <p:spPr>
          <a:xfrm>
            <a:off x="3111500" y="5241925"/>
            <a:ext cx="377825" cy="152400"/>
          </a:xfrm>
          <a:prstGeom prst="rect">
            <a:avLst/>
          </a:prstGeom>
          <a:noFill/>
          <a:ln w="9525">
            <a:noFill/>
          </a:ln>
        </p:spPr>
      </p:pic>
      <p:cxnSp>
        <p:nvCxnSpPr>
          <p:cNvPr id="29" name="Straight Arrow Connector 28"/>
          <p:cNvCxnSpPr/>
          <p:nvPr/>
        </p:nvCxnSpPr>
        <p:spPr>
          <a:xfrm>
            <a:off x="3300413" y="5434013"/>
            <a:ext cx="307975" cy="201613"/>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324225" y="5099050"/>
            <a:ext cx="330200" cy="127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ular Callout 30"/>
          <p:cNvSpPr/>
          <p:nvPr/>
        </p:nvSpPr>
        <p:spPr>
          <a:xfrm>
            <a:off x="6107113" y="5861050"/>
            <a:ext cx="1079500" cy="315913"/>
          </a:xfrm>
          <a:prstGeom prst="wedgeRectCallout">
            <a:avLst>
              <a:gd name="adj1" fmla="val -54090"/>
              <a:gd name="adj2" fmla="val -15793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Gateway</a:t>
            </a:r>
            <a:endParaRPr lang="en-US" altLang="en-US" sz="1400" b="1">
              <a:solidFill>
                <a:srgbClr val="0000FF"/>
              </a:solidFill>
            </a:endParaRPr>
          </a:p>
        </p:txBody>
      </p:sp>
      <p:sp>
        <p:nvSpPr>
          <p:cNvPr id="32" name="Rectangular Callout 31"/>
          <p:cNvSpPr/>
          <p:nvPr/>
        </p:nvSpPr>
        <p:spPr>
          <a:xfrm>
            <a:off x="1919288" y="5594350"/>
            <a:ext cx="1081088" cy="315913"/>
          </a:xfrm>
          <a:prstGeom prst="wedgeRectCallout">
            <a:avLst>
              <a:gd name="adj1" fmla="val 81965"/>
              <a:gd name="adj2" fmla="val -580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Data link</a:t>
            </a:r>
            <a:endParaRPr lang="en-US" altLang="en-US" sz="1400" b="1">
              <a:solidFill>
                <a:srgbClr val="0000FF"/>
              </a:solidFill>
            </a:endParaRPr>
          </a:p>
        </p:txBody>
      </p:sp>
      <p:sp>
        <p:nvSpPr>
          <p:cNvPr id="33" name="Right Brace 32"/>
          <p:cNvSpPr/>
          <p:nvPr/>
        </p:nvSpPr>
        <p:spPr>
          <a:xfrm rot="16200000" flipH="1">
            <a:off x="4464844" y="4669631"/>
            <a:ext cx="238125" cy="2814638"/>
          </a:xfrm>
          <a:prstGeom prst="rightBrace">
            <a:avLst>
              <a:gd name="adj1" fmla="val 4612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endParaRPr lang="en-US" altLang="en-US" sz="1800"/>
          </a:p>
        </p:txBody>
      </p:sp>
      <p:sp>
        <p:nvSpPr>
          <p:cNvPr id="64545" name="Rectangle 30736"/>
          <p:cNvSpPr/>
          <p:nvPr/>
        </p:nvSpPr>
        <p:spPr>
          <a:xfrm>
            <a:off x="4119563" y="6154738"/>
            <a:ext cx="10210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800">
                <a:solidFill>
                  <a:srgbClr val="0000FF"/>
                </a:solidFill>
                <a:latin typeface="Arial" panose="020B0604020202020204" pitchFamily="34" charset="0"/>
              </a:rPr>
              <a:t>Network</a:t>
            </a:r>
            <a:endParaRPr lang="en-US" altLang="en-US" sz="1800">
              <a:solidFill>
                <a:srgbClr val="0000FF"/>
              </a:solidFill>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5537" name="Group 30730"/>
          <p:cNvGrpSpPr/>
          <p:nvPr/>
        </p:nvGrpSpPr>
        <p:grpSpPr>
          <a:xfrm>
            <a:off x="2640013" y="5876925"/>
            <a:ext cx="4389437" cy="296863"/>
            <a:chOff x="1115616" y="5949280"/>
            <a:chExt cx="4390054" cy="296416"/>
          </a:xfrm>
        </p:grpSpPr>
        <p:cxnSp>
          <p:nvCxnSpPr>
            <p:cNvPr id="52" name="Straight Connector 51"/>
            <p:cNvCxnSpPr/>
            <p:nvPr/>
          </p:nvCxnSpPr>
          <p:spPr>
            <a:xfrm flipV="1">
              <a:off x="5505670" y="5949280"/>
              <a:ext cx="0" cy="28849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1115616" y="5949280"/>
              <a:ext cx="0" cy="28849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131493" y="6237770"/>
              <a:ext cx="4374177" cy="79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538" name="Picture 28"/>
          <p:cNvPicPr>
            <a:picLocks noChangeAspect="1"/>
          </p:cNvPicPr>
          <p:nvPr/>
        </p:nvPicPr>
        <p:blipFill>
          <a:blip r:embed="rId1"/>
          <a:srcRect l="52853" t="23505" r="5774" b="38515"/>
          <a:stretch>
            <a:fillRect/>
          </a:stretch>
        </p:blipFill>
        <p:spPr>
          <a:xfrm>
            <a:off x="7304088" y="1196975"/>
            <a:ext cx="896937" cy="363538"/>
          </a:xfrm>
          <a:prstGeom prst="rect">
            <a:avLst/>
          </a:prstGeom>
          <a:noFill/>
          <a:ln w="9525">
            <a:noFill/>
          </a:ln>
        </p:spPr>
      </p:pic>
      <p:sp>
        <p:nvSpPr>
          <p:cNvPr id="65539" name="Title 1"/>
          <p:cNvSpPr>
            <a:spLocks noGrp="1"/>
          </p:cNvSpPr>
          <p:nvPr>
            <p:ph type="title"/>
          </p:nvPr>
        </p:nvSpPr>
        <p:spPr/>
        <p:txBody>
          <a:bodyPr vert="horz" wrap="square" lIns="91440" tIns="45720" rIns="91440" bIns="45720" anchor="ctr"/>
          <a:p>
            <a:r>
              <a:rPr lang="en-GB" altLang="en-US"/>
              <a:t>Protocol Stack</a:t>
            </a:r>
            <a:endParaRPr lang="en-GB" altLang="en-US"/>
          </a:p>
        </p:txBody>
      </p:sp>
      <p:sp>
        <p:nvSpPr>
          <p:cNvPr id="65540"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pic>
        <p:nvPicPr>
          <p:cNvPr id="84994" name="Picture 2"/>
          <p:cNvPicPr>
            <a:picLocks noChangeAspect="1" noChangeArrowheads="1"/>
          </p:cNvPicPr>
          <p:nvPr/>
        </p:nvPicPr>
        <p:blipFill>
          <a:blip r:embed="rId2"/>
          <a:srcRect/>
          <a:stretch>
            <a:fillRect/>
          </a:stretch>
        </p:blipFill>
        <p:spPr bwMode="auto">
          <a:xfrm>
            <a:off x="2244725" y="3644900"/>
            <a:ext cx="466725" cy="981075"/>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2" name="Picture 30" descr="http://www.icpdas-europe.com/uploads/tx_v4icpdascatalog/125975/web/icpdas/zb-2550-t_cr_1.jpg"/>
          <p:cNvPicPr>
            <a:picLocks noChangeAspect="1"/>
          </p:cNvPicPr>
          <p:nvPr/>
        </p:nvPicPr>
        <p:blipFill>
          <a:blip r:embed="rId3">
            <a:clrChange>
              <a:clrFrom>
                <a:srgbClr val="FFFFFF"/>
              </a:clrFrom>
              <a:clrTo>
                <a:srgbClr val="FFFFFF">
                  <a:alpha val="0"/>
                </a:srgbClr>
              </a:clrTo>
            </a:clrChange>
          </a:blip>
          <a:stretch>
            <a:fillRect/>
          </a:stretch>
        </p:blipFill>
        <p:spPr>
          <a:xfrm>
            <a:off x="7248525" y="4086225"/>
            <a:ext cx="1168400" cy="1168400"/>
          </a:xfrm>
          <a:prstGeom prst="rect">
            <a:avLst/>
          </a:prstGeom>
          <a:noFill/>
          <a:ln w="9525">
            <a:noFill/>
          </a:ln>
        </p:spPr>
      </p:pic>
      <p:pic>
        <p:nvPicPr>
          <p:cNvPr id="65543" name="Picture 28"/>
          <p:cNvPicPr>
            <a:picLocks noChangeAspect="1"/>
          </p:cNvPicPr>
          <p:nvPr/>
        </p:nvPicPr>
        <p:blipFill>
          <a:blip r:embed="rId1"/>
          <a:srcRect l="52853" t="23505" r="5774" b="38515"/>
          <a:stretch>
            <a:fillRect/>
          </a:stretch>
        </p:blipFill>
        <p:spPr>
          <a:xfrm>
            <a:off x="4854575" y="1196975"/>
            <a:ext cx="898525" cy="363538"/>
          </a:xfrm>
          <a:prstGeom prst="rect">
            <a:avLst/>
          </a:prstGeom>
          <a:noFill/>
          <a:ln w="9525">
            <a:noFill/>
          </a:ln>
        </p:spPr>
      </p:pic>
      <p:grpSp>
        <p:nvGrpSpPr>
          <p:cNvPr id="65544" name="Group 2"/>
          <p:cNvGrpSpPr/>
          <p:nvPr/>
        </p:nvGrpSpPr>
        <p:grpSpPr>
          <a:xfrm>
            <a:off x="4440238" y="1452563"/>
            <a:ext cx="1727200" cy="1728787"/>
            <a:chOff x="755576" y="3284984"/>
            <a:chExt cx="1728192" cy="1728192"/>
          </a:xfrm>
        </p:grpSpPr>
        <p:sp>
          <p:nvSpPr>
            <p:cNvPr id="6" name="Rectangle 5"/>
            <p:cNvSpPr/>
            <p:nvPr/>
          </p:nvSpPr>
          <p:spPr>
            <a:xfrm>
              <a:off x="755576" y="4149873"/>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Network (IP)</a:t>
              </a:r>
              <a:endParaRPr lang="en-US" altLang="en-US" sz="1400" b="1">
                <a:solidFill>
                  <a:srgbClr val="0000FF"/>
                </a:solidFill>
              </a:endParaRPr>
            </a:p>
          </p:txBody>
        </p:sp>
        <p:sp>
          <p:nvSpPr>
            <p:cNvPr id="10" name="Rectangle 9"/>
            <p:cNvSpPr/>
            <p:nvPr/>
          </p:nvSpPr>
          <p:spPr>
            <a:xfrm>
              <a:off x="755576" y="4581525"/>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IEEE 802.15.4 PHY/MAC</a:t>
              </a:r>
              <a:endParaRPr lang="en-US" altLang="en-US" sz="1400" b="1">
                <a:solidFill>
                  <a:srgbClr val="0000FF"/>
                </a:solidFill>
              </a:endParaRPr>
            </a:p>
          </p:txBody>
        </p:sp>
        <p:sp>
          <p:nvSpPr>
            <p:cNvPr id="11" name="Rectangle 10"/>
            <p:cNvSpPr/>
            <p:nvPr/>
          </p:nvSpPr>
          <p:spPr>
            <a:xfrm>
              <a:off x="755576" y="3716635"/>
              <a:ext cx="1728192" cy="43323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TCP/UDP</a:t>
              </a:r>
              <a:endParaRPr lang="en-US" altLang="en-US" sz="1400" b="1">
                <a:solidFill>
                  <a:srgbClr val="0000FF"/>
                </a:solidFill>
              </a:endParaRPr>
            </a:p>
          </p:txBody>
        </p:sp>
        <p:sp>
          <p:nvSpPr>
            <p:cNvPr id="12" name="Rectangle 11"/>
            <p:cNvSpPr/>
            <p:nvPr/>
          </p:nvSpPr>
          <p:spPr>
            <a:xfrm>
              <a:off x="755576" y="3284984"/>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Application</a:t>
              </a:r>
              <a:endParaRPr lang="en-US" altLang="en-US" sz="1400" b="1">
                <a:solidFill>
                  <a:srgbClr val="0000FF"/>
                </a:solidFill>
              </a:endParaRPr>
            </a:p>
          </p:txBody>
        </p:sp>
      </p:grpSp>
      <p:grpSp>
        <p:nvGrpSpPr>
          <p:cNvPr id="65545" name="Group 13"/>
          <p:cNvGrpSpPr/>
          <p:nvPr/>
        </p:nvGrpSpPr>
        <p:grpSpPr>
          <a:xfrm>
            <a:off x="6816725" y="1452563"/>
            <a:ext cx="1727200" cy="1728787"/>
            <a:chOff x="755576" y="3284984"/>
            <a:chExt cx="1728192" cy="1728192"/>
          </a:xfrm>
        </p:grpSpPr>
        <p:sp>
          <p:nvSpPr>
            <p:cNvPr id="15" name="Rectangle 14"/>
            <p:cNvSpPr/>
            <p:nvPr/>
          </p:nvSpPr>
          <p:spPr>
            <a:xfrm>
              <a:off x="755576" y="4149873"/>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Network (IP)</a:t>
              </a:r>
              <a:endParaRPr lang="en-US" altLang="en-US" sz="1400" b="1">
                <a:solidFill>
                  <a:srgbClr val="0000FF"/>
                </a:solidFill>
              </a:endParaRPr>
            </a:p>
          </p:txBody>
        </p:sp>
        <p:sp>
          <p:nvSpPr>
            <p:cNvPr id="16" name="Rectangle 15"/>
            <p:cNvSpPr/>
            <p:nvPr/>
          </p:nvSpPr>
          <p:spPr>
            <a:xfrm>
              <a:off x="755576" y="4581525"/>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IEEE 802.15.4 PHY/MAC</a:t>
              </a:r>
              <a:endParaRPr lang="en-US" altLang="en-US" sz="1400" b="1">
                <a:solidFill>
                  <a:srgbClr val="0000FF"/>
                </a:solidFill>
              </a:endParaRPr>
            </a:p>
          </p:txBody>
        </p:sp>
        <p:sp>
          <p:nvSpPr>
            <p:cNvPr id="17" name="Rectangle 16"/>
            <p:cNvSpPr/>
            <p:nvPr/>
          </p:nvSpPr>
          <p:spPr>
            <a:xfrm>
              <a:off x="755576" y="3716635"/>
              <a:ext cx="1728192" cy="43323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TCP/UDP</a:t>
              </a:r>
              <a:endParaRPr lang="en-US" altLang="en-US" sz="1400" b="1">
                <a:solidFill>
                  <a:srgbClr val="0000FF"/>
                </a:solidFill>
              </a:endParaRPr>
            </a:p>
          </p:txBody>
        </p:sp>
        <p:sp>
          <p:nvSpPr>
            <p:cNvPr id="18" name="Rectangle 17"/>
            <p:cNvSpPr/>
            <p:nvPr/>
          </p:nvSpPr>
          <p:spPr>
            <a:xfrm>
              <a:off x="755576" y="3284984"/>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Application</a:t>
              </a:r>
              <a:endParaRPr lang="en-US" altLang="en-US" sz="1400" b="1">
                <a:solidFill>
                  <a:srgbClr val="0000FF"/>
                </a:solidFill>
              </a:endParaRPr>
            </a:p>
          </p:txBody>
        </p:sp>
      </p:grpSp>
      <p:sp>
        <p:nvSpPr>
          <p:cNvPr id="21" name="Rectangle 20"/>
          <p:cNvSpPr/>
          <p:nvPr/>
        </p:nvSpPr>
        <p:spPr>
          <a:xfrm>
            <a:off x="7896225" y="5470525"/>
            <a:ext cx="1728788" cy="4318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IEEE 802.15.4 PHY/MAC</a:t>
            </a:r>
            <a:endParaRPr lang="en-US" altLang="en-US" sz="1400" b="1">
              <a:solidFill>
                <a:srgbClr val="0000FF"/>
              </a:solidFill>
            </a:endParaRPr>
          </a:p>
        </p:txBody>
      </p:sp>
      <p:sp>
        <p:nvSpPr>
          <p:cNvPr id="25" name="Rectangle 24"/>
          <p:cNvSpPr/>
          <p:nvPr/>
        </p:nvSpPr>
        <p:spPr>
          <a:xfrm>
            <a:off x="6165850" y="5038725"/>
            <a:ext cx="3459163" cy="4318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Network (IP)</a:t>
            </a:r>
            <a:endParaRPr lang="en-US" altLang="en-US" sz="1400" b="1">
              <a:solidFill>
                <a:srgbClr val="0000FF"/>
              </a:solidFill>
            </a:endParaRPr>
          </a:p>
        </p:txBody>
      </p:sp>
      <p:sp>
        <p:nvSpPr>
          <p:cNvPr id="26" name="Rectangle 25"/>
          <p:cNvSpPr/>
          <p:nvPr/>
        </p:nvSpPr>
        <p:spPr>
          <a:xfrm>
            <a:off x="6165850" y="5470525"/>
            <a:ext cx="1727200" cy="4318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IEEE 802.3 (Ethernet)</a:t>
            </a:r>
            <a:endParaRPr lang="en-US" altLang="en-US" sz="1400" b="1">
              <a:solidFill>
                <a:srgbClr val="0000FF"/>
              </a:solidFill>
            </a:endParaRPr>
          </a:p>
        </p:txBody>
      </p:sp>
      <p:grpSp>
        <p:nvGrpSpPr>
          <p:cNvPr id="65549" name="Group 28"/>
          <p:cNvGrpSpPr/>
          <p:nvPr/>
        </p:nvGrpSpPr>
        <p:grpSpPr>
          <a:xfrm>
            <a:off x="1774825" y="4221163"/>
            <a:ext cx="1728788" cy="1728787"/>
            <a:chOff x="755576" y="3284984"/>
            <a:chExt cx="1728192" cy="1728192"/>
          </a:xfrm>
        </p:grpSpPr>
        <p:sp>
          <p:nvSpPr>
            <p:cNvPr id="30" name="Rectangle 29"/>
            <p:cNvSpPr/>
            <p:nvPr/>
          </p:nvSpPr>
          <p:spPr>
            <a:xfrm>
              <a:off x="755576" y="4149873"/>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Network (IP)</a:t>
              </a:r>
              <a:endParaRPr lang="en-US" altLang="en-US" sz="1400" b="1">
                <a:solidFill>
                  <a:srgbClr val="0000FF"/>
                </a:solidFill>
              </a:endParaRPr>
            </a:p>
          </p:txBody>
        </p:sp>
        <p:sp>
          <p:nvSpPr>
            <p:cNvPr id="31" name="Rectangle 30"/>
            <p:cNvSpPr/>
            <p:nvPr/>
          </p:nvSpPr>
          <p:spPr>
            <a:xfrm>
              <a:off x="755576" y="4581525"/>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IEEE 802.3 (Ethernet)</a:t>
              </a:r>
              <a:endParaRPr lang="en-US" altLang="en-US" sz="1400" b="1">
                <a:solidFill>
                  <a:srgbClr val="0000FF"/>
                </a:solidFill>
              </a:endParaRPr>
            </a:p>
          </p:txBody>
        </p:sp>
        <p:sp>
          <p:nvSpPr>
            <p:cNvPr id="32" name="Rectangle 31"/>
            <p:cNvSpPr/>
            <p:nvPr/>
          </p:nvSpPr>
          <p:spPr>
            <a:xfrm>
              <a:off x="755576" y="3716635"/>
              <a:ext cx="1728192" cy="43323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TCP/UDP</a:t>
              </a:r>
              <a:endParaRPr lang="en-US" altLang="en-US" sz="1400" b="1">
                <a:solidFill>
                  <a:srgbClr val="0000FF"/>
                </a:solidFill>
              </a:endParaRPr>
            </a:p>
          </p:txBody>
        </p:sp>
        <p:sp>
          <p:nvSpPr>
            <p:cNvPr id="33" name="Rectangle 32"/>
            <p:cNvSpPr/>
            <p:nvPr/>
          </p:nvSpPr>
          <p:spPr>
            <a:xfrm>
              <a:off x="755576" y="3284984"/>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400" b="1">
                  <a:solidFill>
                    <a:srgbClr val="0000FF"/>
                  </a:solidFill>
                </a:rPr>
                <a:t>Application</a:t>
              </a:r>
              <a:endParaRPr lang="en-US" altLang="en-US" sz="1400" b="1">
                <a:solidFill>
                  <a:srgbClr val="0000FF"/>
                </a:solidFill>
              </a:endParaRPr>
            </a:p>
          </p:txBody>
        </p:sp>
      </p:grpSp>
      <p:grpSp>
        <p:nvGrpSpPr>
          <p:cNvPr id="65550" name="Group 30733"/>
          <p:cNvGrpSpPr/>
          <p:nvPr/>
        </p:nvGrpSpPr>
        <p:grpSpPr>
          <a:xfrm>
            <a:off x="5303838" y="3181350"/>
            <a:ext cx="1944687" cy="295275"/>
            <a:chOff x="3779912" y="3180817"/>
            <a:chExt cx="2347055" cy="296416"/>
          </a:xfrm>
        </p:grpSpPr>
        <p:cxnSp>
          <p:nvCxnSpPr>
            <p:cNvPr id="48" name="Straight Connector 47"/>
            <p:cNvCxnSpPr/>
            <p:nvPr/>
          </p:nvCxnSpPr>
          <p:spPr>
            <a:xfrm flipV="1">
              <a:off x="6126967" y="3180817"/>
              <a:ext cx="0" cy="288448"/>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779912" y="3188786"/>
              <a:ext cx="0" cy="288447"/>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779912" y="3454922"/>
              <a:ext cx="2347055"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sp>
        <p:nvSpPr>
          <p:cNvPr id="65551" name="Rectangle 12"/>
          <p:cNvSpPr/>
          <p:nvPr/>
        </p:nvSpPr>
        <p:spPr>
          <a:xfrm>
            <a:off x="9069388" y="2663825"/>
            <a:ext cx="1563687" cy="64516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b="1">
                <a:solidFill>
                  <a:srgbClr val="99CC00"/>
                </a:solidFill>
                <a:latin typeface="Arial" panose="020B0604020202020204" pitchFamily="34" charset="0"/>
              </a:rPr>
              <a:t>Wireless Medium</a:t>
            </a:r>
            <a:endParaRPr lang="en-US" altLang="en-US" sz="1800">
              <a:solidFill>
                <a:srgbClr val="99CC00"/>
              </a:solidFill>
              <a:latin typeface="Arial" panose="020B0604020202020204" pitchFamily="34" charset="0"/>
            </a:endParaRPr>
          </a:p>
        </p:txBody>
      </p:sp>
      <p:sp>
        <p:nvSpPr>
          <p:cNvPr id="51" name="Cloud 50"/>
          <p:cNvSpPr/>
          <p:nvPr/>
        </p:nvSpPr>
        <p:spPr>
          <a:xfrm>
            <a:off x="3871913" y="5300663"/>
            <a:ext cx="1936750" cy="1377950"/>
          </a:xfrm>
          <a:prstGeom prst="cloud">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GB" altLang="en-US" sz="1800"/>
              <a:t>The Internet</a:t>
            </a:r>
            <a:endParaRPr lang="en-US" altLang="en-US" sz="1800"/>
          </a:p>
        </p:txBody>
      </p:sp>
      <p:grpSp>
        <p:nvGrpSpPr>
          <p:cNvPr id="65553" name="Group 30734"/>
          <p:cNvGrpSpPr/>
          <p:nvPr/>
        </p:nvGrpSpPr>
        <p:grpSpPr>
          <a:xfrm>
            <a:off x="7967663" y="3213100"/>
            <a:ext cx="2016125" cy="2978150"/>
            <a:chOff x="6444208" y="3212976"/>
            <a:chExt cx="2016224" cy="2977803"/>
          </a:xfrm>
        </p:grpSpPr>
        <p:cxnSp>
          <p:nvCxnSpPr>
            <p:cNvPr id="38" name="Straight Connector 37"/>
            <p:cNvCxnSpPr/>
            <p:nvPr/>
          </p:nvCxnSpPr>
          <p:spPr>
            <a:xfrm>
              <a:off x="7020498" y="6190779"/>
              <a:ext cx="1439934"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8388990" y="3454248"/>
              <a:ext cx="36515" cy="2736531"/>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020498" y="5903475"/>
              <a:ext cx="0" cy="287304"/>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444208" y="3212976"/>
              <a:ext cx="0" cy="287305"/>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444208" y="3478058"/>
              <a:ext cx="1944782"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sp>
        <p:nvSpPr>
          <p:cNvPr id="30736" name="Freeform 30735"/>
          <p:cNvSpPr/>
          <p:nvPr/>
        </p:nvSpPr>
        <p:spPr>
          <a:xfrm flipV="1">
            <a:off x="2244725" y="4076700"/>
            <a:ext cx="8094663" cy="2608263"/>
          </a:xfrm>
          <a:custGeom>
            <a:avLst/>
            <a:gdLst>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272143 w 315686"/>
              <a:gd name="connsiteY7" fmla="*/ 391886 h 478971"/>
              <a:gd name="connsiteX8" fmla="*/ 304800 w 315686"/>
              <a:gd name="connsiteY8" fmla="*/ 446314 h 478971"/>
              <a:gd name="connsiteX9" fmla="*/ 315686 w 315686"/>
              <a:gd name="connsiteY9" fmla="*/ 478971 h 478971"/>
              <a:gd name="connsiteX0-1" fmla="*/ 0 w 315686"/>
              <a:gd name="connsiteY0-2" fmla="*/ 0 h 478971"/>
              <a:gd name="connsiteX1-3" fmla="*/ 65314 w 315686"/>
              <a:gd name="connsiteY1-4" fmla="*/ 76200 h 478971"/>
              <a:gd name="connsiteX2-5" fmla="*/ 87086 w 315686"/>
              <a:gd name="connsiteY2-6" fmla="*/ 108857 h 478971"/>
              <a:gd name="connsiteX3-7" fmla="*/ 119743 w 315686"/>
              <a:gd name="connsiteY3-8" fmla="*/ 141514 h 478971"/>
              <a:gd name="connsiteX4-9" fmla="*/ 195943 w 315686"/>
              <a:gd name="connsiteY4-10" fmla="*/ 250371 h 478971"/>
              <a:gd name="connsiteX5-11" fmla="*/ 228600 w 315686"/>
              <a:gd name="connsiteY5-12" fmla="*/ 315686 h 478971"/>
              <a:gd name="connsiteX6-13" fmla="*/ 250371 w 315686"/>
              <a:gd name="connsiteY6-14" fmla="*/ 370114 h 478971"/>
              <a:gd name="connsiteX7-15" fmla="*/ 304800 w 315686"/>
              <a:gd name="connsiteY7-16" fmla="*/ 446314 h 478971"/>
              <a:gd name="connsiteX8-17" fmla="*/ 315686 w 315686"/>
              <a:gd name="connsiteY8-18" fmla="*/ 478971 h 478971"/>
              <a:gd name="connsiteX0-19" fmla="*/ 0 w 315686"/>
              <a:gd name="connsiteY0-20" fmla="*/ 0 h 478971"/>
              <a:gd name="connsiteX1-21" fmla="*/ 65314 w 315686"/>
              <a:gd name="connsiteY1-22" fmla="*/ 76200 h 478971"/>
              <a:gd name="connsiteX2-23" fmla="*/ 87086 w 315686"/>
              <a:gd name="connsiteY2-24" fmla="*/ 108857 h 478971"/>
              <a:gd name="connsiteX3-25" fmla="*/ 119743 w 315686"/>
              <a:gd name="connsiteY3-26" fmla="*/ 141514 h 478971"/>
              <a:gd name="connsiteX4-27" fmla="*/ 195943 w 315686"/>
              <a:gd name="connsiteY4-28" fmla="*/ 250371 h 478971"/>
              <a:gd name="connsiteX5-29" fmla="*/ 250371 w 315686"/>
              <a:gd name="connsiteY5-30" fmla="*/ 370114 h 478971"/>
              <a:gd name="connsiteX6-31" fmla="*/ 304800 w 315686"/>
              <a:gd name="connsiteY6-32" fmla="*/ 446314 h 478971"/>
              <a:gd name="connsiteX7-33" fmla="*/ 315686 w 315686"/>
              <a:gd name="connsiteY7-34" fmla="*/ 478971 h 478971"/>
              <a:gd name="connsiteX0-35" fmla="*/ 0 w 315686"/>
              <a:gd name="connsiteY0-36" fmla="*/ 0 h 478971"/>
              <a:gd name="connsiteX1-37" fmla="*/ 65314 w 315686"/>
              <a:gd name="connsiteY1-38" fmla="*/ 76200 h 478971"/>
              <a:gd name="connsiteX2-39" fmla="*/ 87086 w 315686"/>
              <a:gd name="connsiteY2-40" fmla="*/ 108857 h 478971"/>
              <a:gd name="connsiteX3-41" fmla="*/ 119743 w 315686"/>
              <a:gd name="connsiteY3-42" fmla="*/ 141514 h 478971"/>
              <a:gd name="connsiteX4-43" fmla="*/ 250371 w 315686"/>
              <a:gd name="connsiteY4-44" fmla="*/ 370114 h 478971"/>
              <a:gd name="connsiteX5-45" fmla="*/ 304800 w 315686"/>
              <a:gd name="connsiteY5-46" fmla="*/ 446314 h 478971"/>
              <a:gd name="connsiteX6-47" fmla="*/ 315686 w 315686"/>
              <a:gd name="connsiteY6-48" fmla="*/ 478971 h 478971"/>
              <a:gd name="connsiteX0-49" fmla="*/ 0 w 315686"/>
              <a:gd name="connsiteY0-50" fmla="*/ 0 h 478971"/>
              <a:gd name="connsiteX1-51" fmla="*/ 65314 w 315686"/>
              <a:gd name="connsiteY1-52" fmla="*/ 76200 h 478971"/>
              <a:gd name="connsiteX2-53" fmla="*/ 87086 w 315686"/>
              <a:gd name="connsiteY2-54" fmla="*/ 108857 h 478971"/>
              <a:gd name="connsiteX3-55" fmla="*/ 250371 w 315686"/>
              <a:gd name="connsiteY3-56" fmla="*/ 370114 h 478971"/>
              <a:gd name="connsiteX4-57" fmla="*/ 304800 w 315686"/>
              <a:gd name="connsiteY4-58" fmla="*/ 446314 h 478971"/>
              <a:gd name="connsiteX5-59" fmla="*/ 315686 w 315686"/>
              <a:gd name="connsiteY5-60" fmla="*/ 478971 h 478971"/>
              <a:gd name="connsiteX0-61" fmla="*/ 0 w 315686"/>
              <a:gd name="connsiteY0-62" fmla="*/ 0 h 478971"/>
              <a:gd name="connsiteX1-63" fmla="*/ 65314 w 315686"/>
              <a:gd name="connsiteY1-64" fmla="*/ 76200 h 478971"/>
              <a:gd name="connsiteX2-65" fmla="*/ 250371 w 315686"/>
              <a:gd name="connsiteY2-66" fmla="*/ 370114 h 478971"/>
              <a:gd name="connsiteX3-67" fmla="*/ 304800 w 315686"/>
              <a:gd name="connsiteY3-68" fmla="*/ 446314 h 478971"/>
              <a:gd name="connsiteX4-69" fmla="*/ 315686 w 315686"/>
              <a:gd name="connsiteY4-70" fmla="*/ 478971 h 478971"/>
              <a:gd name="connsiteX0-71" fmla="*/ 0 w 2395861"/>
              <a:gd name="connsiteY0-72" fmla="*/ 0 h 619101"/>
              <a:gd name="connsiteX1-73" fmla="*/ 65314 w 2395861"/>
              <a:gd name="connsiteY1-74" fmla="*/ 76200 h 619101"/>
              <a:gd name="connsiteX2-75" fmla="*/ 250371 w 2395861"/>
              <a:gd name="connsiteY2-76" fmla="*/ 370114 h 619101"/>
              <a:gd name="connsiteX3-77" fmla="*/ 304800 w 2395861"/>
              <a:gd name="connsiteY3-78" fmla="*/ 446314 h 619101"/>
              <a:gd name="connsiteX4-79" fmla="*/ 2395861 w 2395861"/>
              <a:gd name="connsiteY4-80" fmla="*/ 619101 h 619101"/>
              <a:gd name="connsiteX0-81" fmla="*/ 0 w 2395861"/>
              <a:gd name="connsiteY0-82" fmla="*/ 0 h 619101"/>
              <a:gd name="connsiteX1-83" fmla="*/ 65314 w 2395861"/>
              <a:gd name="connsiteY1-84" fmla="*/ 76200 h 619101"/>
              <a:gd name="connsiteX2-85" fmla="*/ 250371 w 2395861"/>
              <a:gd name="connsiteY2-86" fmla="*/ 370114 h 619101"/>
              <a:gd name="connsiteX3-87" fmla="*/ 1928629 w 2395861"/>
              <a:gd name="connsiteY3-88" fmla="*/ 378046 h 619101"/>
              <a:gd name="connsiteX4-89" fmla="*/ 2395861 w 2395861"/>
              <a:gd name="connsiteY4-90" fmla="*/ 619101 h 619101"/>
              <a:gd name="connsiteX0-91" fmla="*/ 61028 w 2456889"/>
              <a:gd name="connsiteY0-92" fmla="*/ 0 h 619101"/>
              <a:gd name="connsiteX1-93" fmla="*/ 126342 w 2456889"/>
              <a:gd name="connsiteY1-94" fmla="*/ 76200 h 619101"/>
              <a:gd name="connsiteX2-95" fmla="*/ 1581560 w 2456889"/>
              <a:gd name="connsiteY2-96" fmla="*/ 43145 h 619101"/>
              <a:gd name="connsiteX3-97" fmla="*/ 1989657 w 2456889"/>
              <a:gd name="connsiteY3-98" fmla="*/ 378046 h 619101"/>
              <a:gd name="connsiteX4-99" fmla="*/ 2456889 w 2456889"/>
              <a:gd name="connsiteY4-100" fmla="*/ 619101 h 619101"/>
              <a:gd name="connsiteX0-101" fmla="*/ 61028 w 2456889"/>
              <a:gd name="connsiteY0-102" fmla="*/ 29104 h 648205"/>
              <a:gd name="connsiteX1-103" fmla="*/ 126342 w 2456889"/>
              <a:gd name="connsiteY1-104" fmla="*/ 105304 h 648205"/>
              <a:gd name="connsiteX2-105" fmla="*/ 1581560 w 2456889"/>
              <a:gd name="connsiteY2-106" fmla="*/ 72249 h 648205"/>
              <a:gd name="connsiteX3-107" fmla="*/ 1989657 w 2456889"/>
              <a:gd name="connsiteY3-108" fmla="*/ 407150 h 648205"/>
              <a:gd name="connsiteX4-109" fmla="*/ 2456889 w 2456889"/>
              <a:gd name="connsiteY4-110" fmla="*/ 648205 h 648205"/>
              <a:gd name="connsiteX0-111" fmla="*/ 0 w 2395861"/>
              <a:gd name="connsiteY0-112" fmla="*/ 0 h 619101"/>
              <a:gd name="connsiteX1-113" fmla="*/ 1050260 w 2395861"/>
              <a:gd name="connsiteY1-114" fmla="*/ 403169 h 619101"/>
              <a:gd name="connsiteX2-115" fmla="*/ 1520532 w 2395861"/>
              <a:gd name="connsiteY2-116" fmla="*/ 43145 h 619101"/>
              <a:gd name="connsiteX3-117" fmla="*/ 1928629 w 2395861"/>
              <a:gd name="connsiteY3-118" fmla="*/ 378046 h 619101"/>
              <a:gd name="connsiteX4-119" fmla="*/ 2395861 w 2395861"/>
              <a:gd name="connsiteY4-120" fmla="*/ 619101 h 619101"/>
              <a:gd name="connsiteX0-121" fmla="*/ 0 w 1734160"/>
              <a:gd name="connsiteY0-122" fmla="*/ 0 h 1114944"/>
              <a:gd name="connsiteX1-123" fmla="*/ 388559 w 1734160"/>
              <a:gd name="connsiteY1-124" fmla="*/ 899012 h 1114944"/>
              <a:gd name="connsiteX2-125" fmla="*/ 858831 w 1734160"/>
              <a:gd name="connsiteY2-126" fmla="*/ 538988 h 1114944"/>
              <a:gd name="connsiteX3-127" fmla="*/ 1266928 w 1734160"/>
              <a:gd name="connsiteY3-128" fmla="*/ 873889 h 1114944"/>
              <a:gd name="connsiteX4-129" fmla="*/ 1734160 w 1734160"/>
              <a:gd name="connsiteY4-130" fmla="*/ 1114944 h 1114944"/>
              <a:gd name="connsiteX0-131" fmla="*/ 0 w 1734160"/>
              <a:gd name="connsiteY0-132" fmla="*/ 0 h 1114944"/>
              <a:gd name="connsiteX1-133" fmla="*/ 76057 w 1734160"/>
              <a:gd name="connsiteY1-134" fmla="*/ 801254 h 1114944"/>
              <a:gd name="connsiteX2-135" fmla="*/ 388559 w 1734160"/>
              <a:gd name="connsiteY2-136" fmla="*/ 899012 h 1114944"/>
              <a:gd name="connsiteX3-137" fmla="*/ 858831 w 1734160"/>
              <a:gd name="connsiteY3-138" fmla="*/ 538988 h 1114944"/>
              <a:gd name="connsiteX4-139" fmla="*/ 1266928 w 1734160"/>
              <a:gd name="connsiteY4-140" fmla="*/ 873889 h 1114944"/>
              <a:gd name="connsiteX5-141" fmla="*/ 1734160 w 1734160"/>
              <a:gd name="connsiteY5-142" fmla="*/ 1114944 h 1114944"/>
              <a:gd name="connsiteX0-143" fmla="*/ 0 w 1734160"/>
              <a:gd name="connsiteY0-144" fmla="*/ 0 h 1114944"/>
              <a:gd name="connsiteX1-145" fmla="*/ 76057 w 1734160"/>
              <a:gd name="connsiteY1-146" fmla="*/ 801254 h 1114944"/>
              <a:gd name="connsiteX2-147" fmla="*/ 597717 w 1734160"/>
              <a:gd name="connsiteY2-148" fmla="*/ 906198 h 1114944"/>
              <a:gd name="connsiteX3-149" fmla="*/ 858831 w 1734160"/>
              <a:gd name="connsiteY3-150" fmla="*/ 538988 h 1114944"/>
              <a:gd name="connsiteX4-151" fmla="*/ 1266928 w 1734160"/>
              <a:gd name="connsiteY4-152" fmla="*/ 873889 h 1114944"/>
              <a:gd name="connsiteX5-153" fmla="*/ 1734160 w 1734160"/>
              <a:gd name="connsiteY5-154" fmla="*/ 1114944 h 1114944"/>
              <a:gd name="connsiteX0-155" fmla="*/ 0 w 1734160"/>
              <a:gd name="connsiteY0-156" fmla="*/ 0 h 1114944"/>
              <a:gd name="connsiteX1-157" fmla="*/ 140706 w 1734160"/>
              <a:gd name="connsiteY1-158" fmla="*/ 887487 h 1114944"/>
              <a:gd name="connsiteX2-159" fmla="*/ 597717 w 1734160"/>
              <a:gd name="connsiteY2-160" fmla="*/ 906198 h 1114944"/>
              <a:gd name="connsiteX3-161" fmla="*/ 858831 w 1734160"/>
              <a:gd name="connsiteY3-162" fmla="*/ 538988 h 1114944"/>
              <a:gd name="connsiteX4-163" fmla="*/ 1266928 w 1734160"/>
              <a:gd name="connsiteY4-164" fmla="*/ 873889 h 1114944"/>
              <a:gd name="connsiteX5-165" fmla="*/ 1734160 w 1734160"/>
              <a:gd name="connsiteY5-166" fmla="*/ 1114944 h 1114944"/>
              <a:gd name="connsiteX0-167" fmla="*/ 0 w 1734160"/>
              <a:gd name="connsiteY0-168" fmla="*/ 0 h 1114944"/>
              <a:gd name="connsiteX1-169" fmla="*/ 140706 w 1734160"/>
              <a:gd name="connsiteY1-170" fmla="*/ 887487 h 1114944"/>
              <a:gd name="connsiteX2-171" fmla="*/ 597717 w 1734160"/>
              <a:gd name="connsiteY2-172" fmla="*/ 906198 h 1114944"/>
              <a:gd name="connsiteX3-173" fmla="*/ 858831 w 1734160"/>
              <a:gd name="connsiteY3-174" fmla="*/ 538988 h 1114944"/>
              <a:gd name="connsiteX4-175" fmla="*/ 1266928 w 1734160"/>
              <a:gd name="connsiteY4-176" fmla="*/ 873889 h 1114944"/>
              <a:gd name="connsiteX5-177" fmla="*/ 1734160 w 1734160"/>
              <a:gd name="connsiteY5-178" fmla="*/ 1114944 h 1114944"/>
              <a:gd name="connsiteX0-179" fmla="*/ 0 w 1734160"/>
              <a:gd name="connsiteY0-180" fmla="*/ 0 h 1114944"/>
              <a:gd name="connsiteX1-181" fmla="*/ 140706 w 1734160"/>
              <a:gd name="connsiteY1-182" fmla="*/ 887487 h 1114944"/>
              <a:gd name="connsiteX2-183" fmla="*/ 597717 w 1734160"/>
              <a:gd name="connsiteY2-184" fmla="*/ 906198 h 1114944"/>
              <a:gd name="connsiteX3-185" fmla="*/ 858831 w 1734160"/>
              <a:gd name="connsiteY3-186" fmla="*/ 538988 h 1114944"/>
              <a:gd name="connsiteX4-187" fmla="*/ 1266928 w 1734160"/>
              <a:gd name="connsiteY4-188" fmla="*/ 873889 h 1114944"/>
              <a:gd name="connsiteX5-189" fmla="*/ 1734160 w 1734160"/>
              <a:gd name="connsiteY5-190" fmla="*/ 1114944 h 1114944"/>
              <a:gd name="connsiteX0-191" fmla="*/ 0 w 1734160"/>
              <a:gd name="connsiteY0-192" fmla="*/ 0 h 1114944"/>
              <a:gd name="connsiteX1-193" fmla="*/ 140706 w 1734160"/>
              <a:gd name="connsiteY1-194" fmla="*/ 887487 h 1114944"/>
              <a:gd name="connsiteX2-195" fmla="*/ 631943 w 1734160"/>
              <a:gd name="connsiteY2-196" fmla="*/ 895419 h 1114944"/>
              <a:gd name="connsiteX3-197" fmla="*/ 858831 w 1734160"/>
              <a:gd name="connsiteY3-198" fmla="*/ 538988 h 1114944"/>
              <a:gd name="connsiteX4-199" fmla="*/ 1266928 w 1734160"/>
              <a:gd name="connsiteY4-200" fmla="*/ 873889 h 1114944"/>
              <a:gd name="connsiteX5-201" fmla="*/ 1734160 w 1734160"/>
              <a:gd name="connsiteY5-202" fmla="*/ 1114944 h 1114944"/>
              <a:gd name="connsiteX0-203" fmla="*/ 0 w 1734160"/>
              <a:gd name="connsiteY0-204" fmla="*/ 0 h 1114944"/>
              <a:gd name="connsiteX1-205" fmla="*/ 140706 w 1734160"/>
              <a:gd name="connsiteY1-206" fmla="*/ 887487 h 1114944"/>
              <a:gd name="connsiteX2-207" fmla="*/ 631943 w 1734160"/>
              <a:gd name="connsiteY2-208" fmla="*/ 895419 h 1114944"/>
              <a:gd name="connsiteX3-209" fmla="*/ 858831 w 1734160"/>
              <a:gd name="connsiteY3-210" fmla="*/ 538988 h 1114944"/>
              <a:gd name="connsiteX4-211" fmla="*/ 1266928 w 1734160"/>
              <a:gd name="connsiteY4-212" fmla="*/ 873889 h 1114944"/>
              <a:gd name="connsiteX5-213" fmla="*/ 1734160 w 1734160"/>
              <a:gd name="connsiteY5-214" fmla="*/ 1114944 h 1114944"/>
              <a:gd name="connsiteX0-215" fmla="*/ 0 w 1734160"/>
              <a:gd name="connsiteY0-216" fmla="*/ 0 h 1114944"/>
              <a:gd name="connsiteX1-217" fmla="*/ 140706 w 1734160"/>
              <a:gd name="connsiteY1-218" fmla="*/ 887487 h 1114944"/>
              <a:gd name="connsiteX2-219" fmla="*/ 631943 w 1734160"/>
              <a:gd name="connsiteY2-220" fmla="*/ 895419 h 1114944"/>
              <a:gd name="connsiteX3-221" fmla="*/ 858831 w 1734160"/>
              <a:gd name="connsiteY3-222" fmla="*/ 538988 h 1114944"/>
              <a:gd name="connsiteX4-223" fmla="*/ 1266928 w 1734160"/>
              <a:gd name="connsiteY4-224" fmla="*/ 873889 h 1114944"/>
              <a:gd name="connsiteX5-225" fmla="*/ 1734160 w 1734160"/>
              <a:gd name="connsiteY5-226" fmla="*/ 1114944 h 1114944"/>
              <a:gd name="connsiteX0-227" fmla="*/ 0 w 1734160"/>
              <a:gd name="connsiteY0-228" fmla="*/ 0 h 1114944"/>
              <a:gd name="connsiteX1-229" fmla="*/ 140706 w 1734160"/>
              <a:gd name="connsiteY1-230" fmla="*/ 887487 h 1114944"/>
              <a:gd name="connsiteX2-231" fmla="*/ 631943 w 1734160"/>
              <a:gd name="connsiteY2-232" fmla="*/ 895419 h 1114944"/>
              <a:gd name="connsiteX3-233" fmla="*/ 858831 w 1734160"/>
              <a:gd name="connsiteY3-234" fmla="*/ 538988 h 1114944"/>
              <a:gd name="connsiteX4-235" fmla="*/ 1179462 w 1734160"/>
              <a:gd name="connsiteY4-236" fmla="*/ 855924 h 1114944"/>
              <a:gd name="connsiteX5-237" fmla="*/ 1734160 w 1734160"/>
              <a:gd name="connsiteY5-238" fmla="*/ 1114944 h 1114944"/>
              <a:gd name="connsiteX0-239" fmla="*/ 0 w 1734160"/>
              <a:gd name="connsiteY0-240" fmla="*/ 0 h 1114944"/>
              <a:gd name="connsiteX1-241" fmla="*/ 140706 w 1734160"/>
              <a:gd name="connsiteY1-242" fmla="*/ 887487 h 1114944"/>
              <a:gd name="connsiteX2-243" fmla="*/ 631943 w 1734160"/>
              <a:gd name="connsiteY2-244" fmla="*/ 895419 h 1114944"/>
              <a:gd name="connsiteX3-245" fmla="*/ 858831 w 1734160"/>
              <a:gd name="connsiteY3-246" fmla="*/ 538988 h 1114944"/>
              <a:gd name="connsiteX4-247" fmla="*/ 1179462 w 1734160"/>
              <a:gd name="connsiteY4-248" fmla="*/ 855924 h 1114944"/>
              <a:gd name="connsiteX5-249" fmla="*/ 1734160 w 1734160"/>
              <a:gd name="connsiteY5-250" fmla="*/ 1114944 h 1114944"/>
              <a:gd name="connsiteX0-251" fmla="*/ 0 w 1734160"/>
              <a:gd name="connsiteY0-252" fmla="*/ 0 h 1114944"/>
              <a:gd name="connsiteX1-253" fmla="*/ 140706 w 1734160"/>
              <a:gd name="connsiteY1-254" fmla="*/ 887487 h 1114944"/>
              <a:gd name="connsiteX2-255" fmla="*/ 631943 w 1734160"/>
              <a:gd name="connsiteY2-256" fmla="*/ 895419 h 1114944"/>
              <a:gd name="connsiteX3-257" fmla="*/ 858831 w 1734160"/>
              <a:gd name="connsiteY3-258" fmla="*/ 538988 h 1114944"/>
              <a:gd name="connsiteX4-259" fmla="*/ 1179462 w 1734160"/>
              <a:gd name="connsiteY4-260" fmla="*/ 855924 h 1114944"/>
              <a:gd name="connsiteX5-261" fmla="*/ 1734160 w 1734160"/>
              <a:gd name="connsiteY5-262" fmla="*/ 1114944 h 1114944"/>
              <a:gd name="connsiteX0-263" fmla="*/ 0 w 1734160"/>
              <a:gd name="connsiteY0-264" fmla="*/ 0 h 1114944"/>
              <a:gd name="connsiteX1-265" fmla="*/ 140706 w 1734160"/>
              <a:gd name="connsiteY1-266" fmla="*/ 887487 h 1114944"/>
              <a:gd name="connsiteX2-267" fmla="*/ 631943 w 1734160"/>
              <a:gd name="connsiteY2-268" fmla="*/ 895419 h 1114944"/>
              <a:gd name="connsiteX3-269" fmla="*/ 858831 w 1734160"/>
              <a:gd name="connsiteY3-270" fmla="*/ 538988 h 1114944"/>
              <a:gd name="connsiteX4-271" fmla="*/ 1179462 w 1734160"/>
              <a:gd name="connsiteY4-272" fmla="*/ 855924 h 1114944"/>
              <a:gd name="connsiteX5-273" fmla="*/ 1734160 w 1734160"/>
              <a:gd name="connsiteY5-274" fmla="*/ 1114944 h 1114944"/>
              <a:gd name="connsiteX0-275" fmla="*/ 0 w 2643048"/>
              <a:gd name="connsiteY0-276" fmla="*/ 979577 h 986842"/>
              <a:gd name="connsiteX1-277" fmla="*/ 1049594 w 2643048"/>
              <a:gd name="connsiteY1-278" fmla="*/ 349281 h 986842"/>
              <a:gd name="connsiteX2-279" fmla="*/ 1540831 w 2643048"/>
              <a:gd name="connsiteY2-280" fmla="*/ 357213 h 986842"/>
              <a:gd name="connsiteX3-281" fmla="*/ 1767719 w 2643048"/>
              <a:gd name="connsiteY3-282" fmla="*/ 782 h 986842"/>
              <a:gd name="connsiteX4-283" fmla="*/ 2088350 w 2643048"/>
              <a:gd name="connsiteY4-284" fmla="*/ 317718 h 986842"/>
              <a:gd name="connsiteX5-285" fmla="*/ 2643048 w 2643048"/>
              <a:gd name="connsiteY5-286" fmla="*/ 576738 h 986842"/>
              <a:gd name="connsiteX0-287" fmla="*/ 0 w 2643048"/>
              <a:gd name="connsiteY0-288" fmla="*/ 1303433 h 1307504"/>
              <a:gd name="connsiteX1-289" fmla="*/ 133100 w 2643048"/>
              <a:gd name="connsiteY1-290" fmla="*/ 2738 h 1307504"/>
              <a:gd name="connsiteX2-291" fmla="*/ 1540831 w 2643048"/>
              <a:gd name="connsiteY2-292" fmla="*/ 681069 h 1307504"/>
              <a:gd name="connsiteX3-293" fmla="*/ 1767719 w 2643048"/>
              <a:gd name="connsiteY3-294" fmla="*/ 324638 h 1307504"/>
              <a:gd name="connsiteX4-295" fmla="*/ 2088350 w 2643048"/>
              <a:gd name="connsiteY4-296" fmla="*/ 641574 h 1307504"/>
              <a:gd name="connsiteX5-297" fmla="*/ 2643048 w 2643048"/>
              <a:gd name="connsiteY5-298" fmla="*/ 900594 h 1307504"/>
              <a:gd name="connsiteX0-299" fmla="*/ 0 w 2643048"/>
              <a:gd name="connsiteY0-300" fmla="*/ 1303433 h 1307504"/>
              <a:gd name="connsiteX1-301" fmla="*/ 133100 w 2643048"/>
              <a:gd name="connsiteY1-302" fmla="*/ 2738 h 1307504"/>
              <a:gd name="connsiteX2-303" fmla="*/ 1297447 w 2643048"/>
              <a:gd name="connsiteY2-304" fmla="*/ 80391 h 1307504"/>
              <a:gd name="connsiteX3-305" fmla="*/ 1767719 w 2643048"/>
              <a:gd name="connsiteY3-306" fmla="*/ 324638 h 1307504"/>
              <a:gd name="connsiteX4-307" fmla="*/ 2088350 w 2643048"/>
              <a:gd name="connsiteY4-308" fmla="*/ 641574 h 1307504"/>
              <a:gd name="connsiteX5-309" fmla="*/ 2643048 w 2643048"/>
              <a:gd name="connsiteY5-310" fmla="*/ 900594 h 1307504"/>
              <a:gd name="connsiteX0-311" fmla="*/ 0 w 2643048"/>
              <a:gd name="connsiteY0-312" fmla="*/ 1303433 h 1307504"/>
              <a:gd name="connsiteX1-313" fmla="*/ 133100 w 2643048"/>
              <a:gd name="connsiteY1-314" fmla="*/ 2738 h 1307504"/>
              <a:gd name="connsiteX2-315" fmla="*/ 1297447 w 2643048"/>
              <a:gd name="connsiteY2-316" fmla="*/ 80391 h 1307504"/>
              <a:gd name="connsiteX3-317" fmla="*/ 1794339 w 2643048"/>
              <a:gd name="connsiteY3-318" fmla="*/ 651792 h 1307504"/>
              <a:gd name="connsiteX4-319" fmla="*/ 2088350 w 2643048"/>
              <a:gd name="connsiteY4-320" fmla="*/ 641574 h 1307504"/>
              <a:gd name="connsiteX5-321" fmla="*/ 2643048 w 2643048"/>
              <a:gd name="connsiteY5-322" fmla="*/ 900594 h 1307504"/>
              <a:gd name="connsiteX0-323" fmla="*/ 0 w 2643048"/>
              <a:gd name="connsiteY0-324" fmla="*/ 1303433 h 1307504"/>
              <a:gd name="connsiteX1-325" fmla="*/ 133100 w 2643048"/>
              <a:gd name="connsiteY1-326" fmla="*/ 2738 h 1307504"/>
              <a:gd name="connsiteX2-327" fmla="*/ 1297447 w 2643048"/>
              <a:gd name="connsiteY2-328" fmla="*/ 80391 h 1307504"/>
              <a:gd name="connsiteX3-329" fmla="*/ 1794339 w 2643048"/>
              <a:gd name="connsiteY3-330" fmla="*/ 651792 h 1307504"/>
              <a:gd name="connsiteX4-331" fmla="*/ 2232860 w 2643048"/>
              <a:gd name="connsiteY4-332" fmla="*/ 51623 h 1307504"/>
              <a:gd name="connsiteX5-333" fmla="*/ 2643048 w 2643048"/>
              <a:gd name="connsiteY5-334" fmla="*/ 900594 h 1307504"/>
              <a:gd name="connsiteX0-335" fmla="*/ 0 w 2631639"/>
              <a:gd name="connsiteY0-336" fmla="*/ 1303433 h 1307504"/>
              <a:gd name="connsiteX1-337" fmla="*/ 133100 w 2631639"/>
              <a:gd name="connsiteY1-338" fmla="*/ 2738 h 1307504"/>
              <a:gd name="connsiteX2-339" fmla="*/ 1297447 w 2631639"/>
              <a:gd name="connsiteY2-340" fmla="*/ 80391 h 1307504"/>
              <a:gd name="connsiteX3-341" fmla="*/ 1794339 w 2631639"/>
              <a:gd name="connsiteY3-342" fmla="*/ 651792 h 1307504"/>
              <a:gd name="connsiteX4-343" fmla="*/ 2232860 w 2631639"/>
              <a:gd name="connsiteY4-344" fmla="*/ 51623 h 1307504"/>
              <a:gd name="connsiteX5-345" fmla="*/ 2631639 w 2631639"/>
              <a:gd name="connsiteY5-346" fmla="*/ 1013221 h 1307504"/>
              <a:gd name="connsiteX0-347" fmla="*/ 0 w 2631639"/>
              <a:gd name="connsiteY0-348" fmla="*/ 1303433 h 1307504"/>
              <a:gd name="connsiteX1-349" fmla="*/ 133100 w 2631639"/>
              <a:gd name="connsiteY1-350" fmla="*/ 2738 h 1307504"/>
              <a:gd name="connsiteX2-351" fmla="*/ 1297447 w 2631639"/>
              <a:gd name="connsiteY2-352" fmla="*/ 80391 h 1307504"/>
              <a:gd name="connsiteX3-353" fmla="*/ 1794339 w 2631639"/>
              <a:gd name="connsiteY3-354" fmla="*/ 651792 h 1307504"/>
              <a:gd name="connsiteX4-355" fmla="*/ 2468638 w 2631639"/>
              <a:gd name="connsiteY4-356" fmla="*/ 62349 h 1307504"/>
              <a:gd name="connsiteX5-357" fmla="*/ 2631639 w 2631639"/>
              <a:gd name="connsiteY5-358" fmla="*/ 1013221 h 1307504"/>
              <a:gd name="connsiteX0-359" fmla="*/ 0 w 2635743"/>
              <a:gd name="connsiteY0-360" fmla="*/ 1303433 h 1307504"/>
              <a:gd name="connsiteX1-361" fmla="*/ 133100 w 2635743"/>
              <a:gd name="connsiteY1-362" fmla="*/ 2738 h 1307504"/>
              <a:gd name="connsiteX2-363" fmla="*/ 1297447 w 2635743"/>
              <a:gd name="connsiteY2-364" fmla="*/ 80391 h 1307504"/>
              <a:gd name="connsiteX3-365" fmla="*/ 1794339 w 2635743"/>
              <a:gd name="connsiteY3-366" fmla="*/ 651792 h 1307504"/>
              <a:gd name="connsiteX4-367" fmla="*/ 2468638 w 2635743"/>
              <a:gd name="connsiteY4-368" fmla="*/ 62349 h 1307504"/>
              <a:gd name="connsiteX5-369" fmla="*/ 2631639 w 2635743"/>
              <a:gd name="connsiteY5-370" fmla="*/ 1013221 h 1307504"/>
              <a:gd name="connsiteX0-371" fmla="*/ 0 w 2620231"/>
              <a:gd name="connsiteY0-372" fmla="*/ 1303433 h 1307504"/>
              <a:gd name="connsiteX1-373" fmla="*/ 133100 w 2620231"/>
              <a:gd name="connsiteY1-374" fmla="*/ 2738 h 1307504"/>
              <a:gd name="connsiteX2-375" fmla="*/ 1297447 w 2620231"/>
              <a:gd name="connsiteY2-376" fmla="*/ 80391 h 1307504"/>
              <a:gd name="connsiteX3-377" fmla="*/ 1794339 w 2620231"/>
              <a:gd name="connsiteY3-378" fmla="*/ 651792 h 1307504"/>
              <a:gd name="connsiteX4-379" fmla="*/ 2468638 w 2620231"/>
              <a:gd name="connsiteY4-380" fmla="*/ 62349 h 1307504"/>
              <a:gd name="connsiteX5-381" fmla="*/ 2620231 w 2620231"/>
              <a:gd name="connsiteY5-382" fmla="*/ 1034674 h 1307504"/>
              <a:gd name="connsiteX0-383" fmla="*/ 0 w 2620231"/>
              <a:gd name="connsiteY0-384" fmla="*/ 1303433 h 1307504"/>
              <a:gd name="connsiteX1-385" fmla="*/ 133100 w 2620231"/>
              <a:gd name="connsiteY1-386" fmla="*/ 2738 h 1307504"/>
              <a:gd name="connsiteX2-387" fmla="*/ 1297447 w 2620231"/>
              <a:gd name="connsiteY2-388" fmla="*/ 80391 h 1307504"/>
              <a:gd name="connsiteX3-389" fmla="*/ 1794339 w 2620231"/>
              <a:gd name="connsiteY3-390" fmla="*/ 651792 h 1307504"/>
              <a:gd name="connsiteX4-391" fmla="*/ 2468638 w 2620231"/>
              <a:gd name="connsiteY4-392" fmla="*/ 62349 h 1307504"/>
              <a:gd name="connsiteX5-393" fmla="*/ 2620231 w 2620231"/>
              <a:gd name="connsiteY5-394" fmla="*/ 1034674 h 1307504"/>
              <a:gd name="connsiteX0-395" fmla="*/ 0 w 2620231"/>
              <a:gd name="connsiteY0-396" fmla="*/ 1303433 h 1307504"/>
              <a:gd name="connsiteX1-397" fmla="*/ 133100 w 2620231"/>
              <a:gd name="connsiteY1-398" fmla="*/ 2738 h 1307504"/>
              <a:gd name="connsiteX2-399" fmla="*/ 1297447 w 2620231"/>
              <a:gd name="connsiteY2-400" fmla="*/ 80391 h 1307504"/>
              <a:gd name="connsiteX3-401" fmla="*/ 1794339 w 2620231"/>
              <a:gd name="connsiteY3-402" fmla="*/ 651792 h 1307504"/>
              <a:gd name="connsiteX4-403" fmla="*/ 2468638 w 2620231"/>
              <a:gd name="connsiteY4-404" fmla="*/ 62349 h 1307504"/>
              <a:gd name="connsiteX5-405" fmla="*/ 2620231 w 2620231"/>
              <a:gd name="connsiteY5-406" fmla="*/ 1034674 h 1307504"/>
              <a:gd name="connsiteX0-407" fmla="*/ 0 w 2620231"/>
              <a:gd name="connsiteY0-408" fmla="*/ 1339112 h 1343183"/>
              <a:gd name="connsiteX1-409" fmla="*/ 133100 w 2620231"/>
              <a:gd name="connsiteY1-410" fmla="*/ 38417 h 1343183"/>
              <a:gd name="connsiteX2-411" fmla="*/ 1297447 w 2620231"/>
              <a:gd name="connsiteY2-412" fmla="*/ 116070 h 1343183"/>
              <a:gd name="connsiteX3-413" fmla="*/ 1794339 w 2620231"/>
              <a:gd name="connsiteY3-414" fmla="*/ 687471 h 1343183"/>
              <a:gd name="connsiteX4-415" fmla="*/ 2468638 w 2620231"/>
              <a:gd name="connsiteY4-416" fmla="*/ 98028 h 1343183"/>
              <a:gd name="connsiteX5-417" fmla="*/ 2620231 w 2620231"/>
              <a:gd name="connsiteY5-418" fmla="*/ 1070353 h 1343183"/>
              <a:gd name="connsiteX0-419" fmla="*/ 0 w 2620231"/>
              <a:gd name="connsiteY0-420" fmla="*/ 1339112 h 1344883"/>
              <a:gd name="connsiteX1-421" fmla="*/ 133100 w 2620231"/>
              <a:gd name="connsiteY1-422" fmla="*/ 38417 h 1344883"/>
              <a:gd name="connsiteX2-423" fmla="*/ 1297447 w 2620231"/>
              <a:gd name="connsiteY2-424" fmla="*/ 116070 h 1344883"/>
              <a:gd name="connsiteX3-425" fmla="*/ 1794339 w 2620231"/>
              <a:gd name="connsiteY3-426" fmla="*/ 687471 h 1344883"/>
              <a:gd name="connsiteX4-427" fmla="*/ 2468638 w 2620231"/>
              <a:gd name="connsiteY4-428" fmla="*/ 98028 h 1344883"/>
              <a:gd name="connsiteX5-429" fmla="*/ 2620231 w 2620231"/>
              <a:gd name="connsiteY5-430" fmla="*/ 1070353 h 1344883"/>
              <a:gd name="connsiteX0-431" fmla="*/ 15614 w 2635845"/>
              <a:gd name="connsiteY0-432" fmla="*/ 1339112 h 1344299"/>
              <a:gd name="connsiteX1-433" fmla="*/ 148714 w 2635845"/>
              <a:gd name="connsiteY1-434" fmla="*/ 38417 h 1344299"/>
              <a:gd name="connsiteX2-435" fmla="*/ 1313061 w 2635845"/>
              <a:gd name="connsiteY2-436" fmla="*/ 116070 h 1344299"/>
              <a:gd name="connsiteX3-437" fmla="*/ 1809953 w 2635845"/>
              <a:gd name="connsiteY3-438" fmla="*/ 687471 h 1344299"/>
              <a:gd name="connsiteX4-439" fmla="*/ 2484252 w 2635845"/>
              <a:gd name="connsiteY4-440" fmla="*/ 98028 h 1344299"/>
              <a:gd name="connsiteX5-441" fmla="*/ 2635845 w 2635845"/>
              <a:gd name="connsiteY5-442" fmla="*/ 1070353 h 1344299"/>
              <a:gd name="connsiteX0-443" fmla="*/ 0 w 2791360"/>
              <a:gd name="connsiteY0-444" fmla="*/ 1274754 h 1280235"/>
              <a:gd name="connsiteX1-445" fmla="*/ 304229 w 2791360"/>
              <a:gd name="connsiteY1-446" fmla="*/ 38417 h 1280235"/>
              <a:gd name="connsiteX2-447" fmla="*/ 1468576 w 2791360"/>
              <a:gd name="connsiteY2-448" fmla="*/ 116070 h 1280235"/>
              <a:gd name="connsiteX3-449" fmla="*/ 1965468 w 2791360"/>
              <a:gd name="connsiteY3-450" fmla="*/ 687471 h 1280235"/>
              <a:gd name="connsiteX4-451" fmla="*/ 2639767 w 2791360"/>
              <a:gd name="connsiteY4-452" fmla="*/ 98028 h 1280235"/>
              <a:gd name="connsiteX5-453" fmla="*/ 2791360 w 2791360"/>
              <a:gd name="connsiteY5-454" fmla="*/ 1070353 h 1280235"/>
              <a:gd name="connsiteX0-455" fmla="*/ 0 w 2791360"/>
              <a:gd name="connsiteY0-456" fmla="*/ 1274754 h 1274754"/>
              <a:gd name="connsiteX1-457" fmla="*/ 304229 w 2791360"/>
              <a:gd name="connsiteY1-458" fmla="*/ 38417 h 1274754"/>
              <a:gd name="connsiteX2-459" fmla="*/ 1468576 w 2791360"/>
              <a:gd name="connsiteY2-460" fmla="*/ 116070 h 1274754"/>
              <a:gd name="connsiteX3-461" fmla="*/ 1965468 w 2791360"/>
              <a:gd name="connsiteY3-462" fmla="*/ 687471 h 1274754"/>
              <a:gd name="connsiteX4-463" fmla="*/ 2639767 w 2791360"/>
              <a:gd name="connsiteY4-464" fmla="*/ 98028 h 1274754"/>
              <a:gd name="connsiteX5-465" fmla="*/ 2791360 w 2791360"/>
              <a:gd name="connsiteY5-466" fmla="*/ 1070353 h 1274754"/>
              <a:gd name="connsiteX0-467" fmla="*/ 0 w 2791360"/>
              <a:gd name="connsiteY0-468" fmla="*/ 1285110 h 1285110"/>
              <a:gd name="connsiteX1-469" fmla="*/ 304229 w 2791360"/>
              <a:gd name="connsiteY1-470" fmla="*/ 48773 h 1285110"/>
              <a:gd name="connsiteX2-471" fmla="*/ 1365898 w 2791360"/>
              <a:gd name="connsiteY2-472" fmla="*/ 94247 h 1285110"/>
              <a:gd name="connsiteX3-473" fmla="*/ 1965468 w 2791360"/>
              <a:gd name="connsiteY3-474" fmla="*/ 697827 h 1285110"/>
              <a:gd name="connsiteX4-475" fmla="*/ 2639767 w 2791360"/>
              <a:gd name="connsiteY4-476" fmla="*/ 108384 h 1285110"/>
              <a:gd name="connsiteX5-477" fmla="*/ 2791360 w 2791360"/>
              <a:gd name="connsiteY5-478" fmla="*/ 1080709 h 1285110"/>
              <a:gd name="connsiteX0-479" fmla="*/ 0 w 2791360"/>
              <a:gd name="connsiteY0-480" fmla="*/ 1285110 h 1285110"/>
              <a:gd name="connsiteX1-481" fmla="*/ 304229 w 2791360"/>
              <a:gd name="connsiteY1-482" fmla="*/ 48773 h 1285110"/>
              <a:gd name="connsiteX2-483" fmla="*/ 1365898 w 2791360"/>
              <a:gd name="connsiteY2-484" fmla="*/ 94247 h 1285110"/>
              <a:gd name="connsiteX3-485" fmla="*/ 1965468 w 2791360"/>
              <a:gd name="connsiteY3-486" fmla="*/ 697827 h 1285110"/>
              <a:gd name="connsiteX4-487" fmla="*/ 2639767 w 2791360"/>
              <a:gd name="connsiteY4-488" fmla="*/ 108384 h 1285110"/>
              <a:gd name="connsiteX5-489" fmla="*/ 2791360 w 2791360"/>
              <a:gd name="connsiteY5-490" fmla="*/ 1080709 h 1285110"/>
              <a:gd name="connsiteX0-491" fmla="*/ 0 w 2791360"/>
              <a:gd name="connsiteY0-492" fmla="*/ 1285110 h 1285110"/>
              <a:gd name="connsiteX1-493" fmla="*/ 304229 w 2791360"/>
              <a:gd name="connsiteY1-494" fmla="*/ 48773 h 1285110"/>
              <a:gd name="connsiteX2-495" fmla="*/ 1365898 w 2791360"/>
              <a:gd name="connsiteY2-496" fmla="*/ 94247 h 1285110"/>
              <a:gd name="connsiteX3-497" fmla="*/ 1965468 w 2791360"/>
              <a:gd name="connsiteY3-498" fmla="*/ 697827 h 1285110"/>
              <a:gd name="connsiteX4-499" fmla="*/ 2639767 w 2791360"/>
              <a:gd name="connsiteY4-500" fmla="*/ 108384 h 1285110"/>
              <a:gd name="connsiteX5-501" fmla="*/ 2791360 w 2791360"/>
              <a:gd name="connsiteY5-502" fmla="*/ 1080709 h 1285110"/>
              <a:gd name="connsiteX0-503" fmla="*/ 0 w 2804670"/>
              <a:gd name="connsiteY0-504" fmla="*/ 1285110 h 1285110"/>
              <a:gd name="connsiteX1-505" fmla="*/ 304229 w 2804670"/>
              <a:gd name="connsiteY1-506" fmla="*/ 48773 h 1285110"/>
              <a:gd name="connsiteX2-507" fmla="*/ 1365898 w 2804670"/>
              <a:gd name="connsiteY2-508" fmla="*/ 94247 h 1285110"/>
              <a:gd name="connsiteX3-509" fmla="*/ 1965468 w 2804670"/>
              <a:gd name="connsiteY3-510" fmla="*/ 697827 h 1285110"/>
              <a:gd name="connsiteX4-511" fmla="*/ 2639767 w 2804670"/>
              <a:gd name="connsiteY4-512" fmla="*/ 108384 h 1285110"/>
              <a:gd name="connsiteX5-513" fmla="*/ 2804670 w 2804670"/>
              <a:gd name="connsiteY5-514" fmla="*/ 1065067 h 1285110"/>
              <a:gd name="connsiteX0-515" fmla="*/ 0 w 2778050"/>
              <a:gd name="connsiteY0-516" fmla="*/ 1285110 h 1285110"/>
              <a:gd name="connsiteX1-517" fmla="*/ 304229 w 2778050"/>
              <a:gd name="connsiteY1-518" fmla="*/ 48773 h 1285110"/>
              <a:gd name="connsiteX2-519" fmla="*/ 1365898 w 2778050"/>
              <a:gd name="connsiteY2-520" fmla="*/ 94247 h 1285110"/>
              <a:gd name="connsiteX3-521" fmla="*/ 1965468 w 2778050"/>
              <a:gd name="connsiteY3-522" fmla="*/ 697827 h 1285110"/>
              <a:gd name="connsiteX4-523" fmla="*/ 2639767 w 2778050"/>
              <a:gd name="connsiteY4-524" fmla="*/ 108384 h 1285110"/>
              <a:gd name="connsiteX5-525" fmla="*/ 2778050 w 2778050"/>
              <a:gd name="connsiteY5-526" fmla="*/ 1183057 h 1285110"/>
              <a:gd name="connsiteX0-527" fmla="*/ 0 w 2795033"/>
              <a:gd name="connsiteY0-528" fmla="*/ 1285110 h 1285110"/>
              <a:gd name="connsiteX1-529" fmla="*/ 304229 w 2795033"/>
              <a:gd name="connsiteY1-530" fmla="*/ 48773 h 1285110"/>
              <a:gd name="connsiteX2-531" fmla="*/ 1365898 w 2795033"/>
              <a:gd name="connsiteY2-532" fmla="*/ 94247 h 1285110"/>
              <a:gd name="connsiteX3-533" fmla="*/ 1965468 w 2795033"/>
              <a:gd name="connsiteY3-534" fmla="*/ 697827 h 1285110"/>
              <a:gd name="connsiteX4-535" fmla="*/ 2639767 w 2795033"/>
              <a:gd name="connsiteY4-536" fmla="*/ 108384 h 1285110"/>
              <a:gd name="connsiteX5-537" fmla="*/ 2786931 w 2795033"/>
              <a:gd name="connsiteY5-538" fmla="*/ 832104 h 1285110"/>
              <a:gd name="connsiteX6-539" fmla="*/ 2778050 w 2795033"/>
              <a:gd name="connsiteY6-540" fmla="*/ 1183057 h 1285110"/>
              <a:gd name="connsiteX0-541" fmla="*/ 0 w 2792778"/>
              <a:gd name="connsiteY0-542" fmla="*/ 1285110 h 1285110"/>
              <a:gd name="connsiteX1-543" fmla="*/ 304229 w 2792778"/>
              <a:gd name="connsiteY1-544" fmla="*/ 48773 h 1285110"/>
              <a:gd name="connsiteX2-545" fmla="*/ 1365898 w 2792778"/>
              <a:gd name="connsiteY2-546" fmla="*/ 94247 h 1285110"/>
              <a:gd name="connsiteX3-547" fmla="*/ 1965468 w 2792778"/>
              <a:gd name="connsiteY3-548" fmla="*/ 697827 h 1285110"/>
              <a:gd name="connsiteX4-549" fmla="*/ 2639767 w 2792778"/>
              <a:gd name="connsiteY4-550" fmla="*/ 108384 h 1285110"/>
              <a:gd name="connsiteX5-551" fmla="*/ 2786931 w 2792778"/>
              <a:gd name="connsiteY5-552" fmla="*/ 832104 h 1285110"/>
              <a:gd name="connsiteX6-553" fmla="*/ 2759035 w 2792778"/>
              <a:gd name="connsiteY6-554" fmla="*/ 1247415 h 1285110"/>
              <a:gd name="connsiteX0-555" fmla="*/ 0 w 2801917"/>
              <a:gd name="connsiteY0-556" fmla="*/ 1285110 h 1285110"/>
              <a:gd name="connsiteX1-557" fmla="*/ 304229 w 2801917"/>
              <a:gd name="connsiteY1-558" fmla="*/ 48773 h 1285110"/>
              <a:gd name="connsiteX2-559" fmla="*/ 1365898 w 2801917"/>
              <a:gd name="connsiteY2-560" fmla="*/ 94247 h 1285110"/>
              <a:gd name="connsiteX3-561" fmla="*/ 1965468 w 2801917"/>
              <a:gd name="connsiteY3-562" fmla="*/ 697827 h 1285110"/>
              <a:gd name="connsiteX4-563" fmla="*/ 2639767 w 2801917"/>
              <a:gd name="connsiteY4-564" fmla="*/ 108384 h 1285110"/>
              <a:gd name="connsiteX5-565" fmla="*/ 2786931 w 2801917"/>
              <a:gd name="connsiteY5-566" fmla="*/ 832104 h 1285110"/>
              <a:gd name="connsiteX6-567" fmla="*/ 2759035 w 2801917"/>
              <a:gd name="connsiteY6-568" fmla="*/ 1247415 h 1285110"/>
              <a:gd name="connsiteX0-569" fmla="*/ 0 w 2800623"/>
              <a:gd name="connsiteY0-570" fmla="*/ 1285110 h 1285110"/>
              <a:gd name="connsiteX1-571" fmla="*/ 304229 w 2800623"/>
              <a:gd name="connsiteY1-572" fmla="*/ 48773 h 1285110"/>
              <a:gd name="connsiteX2-573" fmla="*/ 1365898 w 2800623"/>
              <a:gd name="connsiteY2-574" fmla="*/ 94247 h 1285110"/>
              <a:gd name="connsiteX3-575" fmla="*/ 1965468 w 2800623"/>
              <a:gd name="connsiteY3-576" fmla="*/ 697827 h 1285110"/>
              <a:gd name="connsiteX4-577" fmla="*/ 2639767 w 2800623"/>
              <a:gd name="connsiteY4-578" fmla="*/ 108384 h 1285110"/>
              <a:gd name="connsiteX5-579" fmla="*/ 2786931 w 2800623"/>
              <a:gd name="connsiteY5-580" fmla="*/ 832104 h 1285110"/>
              <a:gd name="connsiteX6-581" fmla="*/ 2755232 w 2800623"/>
              <a:gd name="connsiteY6-582" fmla="*/ 1225962 h 1285110"/>
              <a:gd name="connsiteX0-583" fmla="*/ 0 w 2807755"/>
              <a:gd name="connsiteY0-584" fmla="*/ 1285110 h 1285110"/>
              <a:gd name="connsiteX1-585" fmla="*/ 304229 w 2807755"/>
              <a:gd name="connsiteY1-586" fmla="*/ 48773 h 1285110"/>
              <a:gd name="connsiteX2-587" fmla="*/ 1365898 w 2807755"/>
              <a:gd name="connsiteY2-588" fmla="*/ 94247 h 1285110"/>
              <a:gd name="connsiteX3-589" fmla="*/ 1965468 w 2807755"/>
              <a:gd name="connsiteY3-590" fmla="*/ 697827 h 1285110"/>
              <a:gd name="connsiteX4-591" fmla="*/ 2639767 w 2807755"/>
              <a:gd name="connsiteY4-592" fmla="*/ 108384 h 1285110"/>
              <a:gd name="connsiteX5-593" fmla="*/ 2786931 w 2807755"/>
              <a:gd name="connsiteY5-594" fmla="*/ 832104 h 1285110"/>
              <a:gd name="connsiteX6-595" fmla="*/ 2755232 w 2807755"/>
              <a:gd name="connsiteY6-596" fmla="*/ 1225962 h 1285110"/>
              <a:gd name="connsiteX0-597" fmla="*/ 0 w 2828154"/>
              <a:gd name="connsiteY0-598" fmla="*/ 1285110 h 1285110"/>
              <a:gd name="connsiteX1-599" fmla="*/ 304229 w 2828154"/>
              <a:gd name="connsiteY1-600" fmla="*/ 48773 h 1285110"/>
              <a:gd name="connsiteX2-601" fmla="*/ 1365898 w 2828154"/>
              <a:gd name="connsiteY2-602" fmla="*/ 94247 h 1285110"/>
              <a:gd name="connsiteX3-603" fmla="*/ 1965468 w 2828154"/>
              <a:gd name="connsiteY3-604" fmla="*/ 697827 h 1285110"/>
              <a:gd name="connsiteX4-605" fmla="*/ 2639767 w 2828154"/>
              <a:gd name="connsiteY4-606" fmla="*/ 108384 h 1285110"/>
              <a:gd name="connsiteX5-607" fmla="*/ 2817354 w 2828154"/>
              <a:gd name="connsiteY5-608" fmla="*/ 730204 h 1285110"/>
              <a:gd name="connsiteX6-609" fmla="*/ 2755232 w 2828154"/>
              <a:gd name="connsiteY6-610" fmla="*/ 1225962 h 12851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154" h="1285110">
                <a:moveTo>
                  <a:pt x="0" y="1285110"/>
                </a:moveTo>
                <a:cubicBezTo>
                  <a:pt x="9507" y="861268"/>
                  <a:pt x="53128" y="306910"/>
                  <a:pt x="304229" y="48773"/>
                </a:cubicBezTo>
                <a:cubicBezTo>
                  <a:pt x="756883" y="-28838"/>
                  <a:pt x="1089025" y="-13929"/>
                  <a:pt x="1365898" y="94247"/>
                </a:cubicBezTo>
                <a:cubicBezTo>
                  <a:pt x="1642771" y="202423"/>
                  <a:pt x="1323311" y="703644"/>
                  <a:pt x="1965468" y="697827"/>
                </a:cubicBezTo>
                <a:cubicBezTo>
                  <a:pt x="2466763" y="693286"/>
                  <a:pt x="2497786" y="102988"/>
                  <a:pt x="2639767" y="108384"/>
                </a:cubicBezTo>
                <a:cubicBezTo>
                  <a:pt x="2781748" y="113780"/>
                  <a:pt x="2794307" y="551092"/>
                  <a:pt x="2817354" y="730204"/>
                </a:cubicBezTo>
                <a:cubicBezTo>
                  <a:pt x="2840401" y="909316"/>
                  <a:pt x="2829600" y="1085235"/>
                  <a:pt x="2755232" y="1225962"/>
                </a:cubicBezTo>
              </a:path>
            </a:pathLst>
          </a:custGeom>
          <a:noFill/>
          <a:ln w="76200">
            <a:solidFill>
              <a:srgbClr val="FF66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6" name="Freeform 65"/>
          <p:cNvSpPr/>
          <p:nvPr/>
        </p:nvSpPr>
        <p:spPr>
          <a:xfrm>
            <a:off x="5232400" y="908050"/>
            <a:ext cx="4964113" cy="3378200"/>
          </a:xfrm>
          <a:custGeom>
            <a:avLst/>
            <a:gdLst>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272143 w 315686"/>
              <a:gd name="connsiteY7" fmla="*/ 391886 h 478971"/>
              <a:gd name="connsiteX8" fmla="*/ 304800 w 315686"/>
              <a:gd name="connsiteY8" fmla="*/ 446314 h 478971"/>
              <a:gd name="connsiteX9" fmla="*/ 315686 w 315686"/>
              <a:gd name="connsiteY9" fmla="*/ 478971 h 478971"/>
              <a:gd name="connsiteX0-1" fmla="*/ 0 w 315686"/>
              <a:gd name="connsiteY0-2" fmla="*/ 0 h 478971"/>
              <a:gd name="connsiteX1-3" fmla="*/ 65314 w 315686"/>
              <a:gd name="connsiteY1-4" fmla="*/ 76200 h 478971"/>
              <a:gd name="connsiteX2-5" fmla="*/ 87086 w 315686"/>
              <a:gd name="connsiteY2-6" fmla="*/ 108857 h 478971"/>
              <a:gd name="connsiteX3-7" fmla="*/ 119743 w 315686"/>
              <a:gd name="connsiteY3-8" fmla="*/ 141514 h 478971"/>
              <a:gd name="connsiteX4-9" fmla="*/ 195943 w 315686"/>
              <a:gd name="connsiteY4-10" fmla="*/ 250371 h 478971"/>
              <a:gd name="connsiteX5-11" fmla="*/ 228600 w 315686"/>
              <a:gd name="connsiteY5-12" fmla="*/ 315686 h 478971"/>
              <a:gd name="connsiteX6-13" fmla="*/ 250371 w 315686"/>
              <a:gd name="connsiteY6-14" fmla="*/ 370114 h 478971"/>
              <a:gd name="connsiteX7-15" fmla="*/ 304800 w 315686"/>
              <a:gd name="connsiteY7-16" fmla="*/ 446314 h 478971"/>
              <a:gd name="connsiteX8-17" fmla="*/ 315686 w 315686"/>
              <a:gd name="connsiteY8-18" fmla="*/ 478971 h 478971"/>
              <a:gd name="connsiteX0-19" fmla="*/ 0 w 315686"/>
              <a:gd name="connsiteY0-20" fmla="*/ 0 h 478971"/>
              <a:gd name="connsiteX1-21" fmla="*/ 65314 w 315686"/>
              <a:gd name="connsiteY1-22" fmla="*/ 76200 h 478971"/>
              <a:gd name="connsiteX2-23" fmla="*/ 87086 w 315686"/>
              <a:gd name="connsiteY2-24" fmla="*/ 108857 h 478971"/>
              <a:gd name="connsiteX3-25" fmla="*/ 119743 w 315686"/>
              <a:gd name="connsiteY3-26" fmla="*/ 141514 h 478971"/>
              <a:gd name="connsiteX4-27" fmla="*/ 195943 w 315686"/>
              <a:gd name="connsiteY4-28" fmla="*/ 250371 h 478971"/>
              <a:gd name="connsiteX5-29" fmla="*/ 250371 w 315686"/>
              <a:gd name="connsiteY5-30" fmla="*/ 370114 h 478971"/>
              <a:gd name="connsiteX6-31" fmla="*/ 304800 w 315686"/>
              <a:gd name="connsiteY6-32" fmla="*/ 446314 h 478971"/>
              <a:gd name="connsiteX7-33" fmla="*/ 315686 w 315686"/>
              <a:gd name="connsiteY7-34" fmla="*/ 478971 h 478971"/>
              <a:gd name="connsiteX0-35" fmla="*/ 0 w 315686"/>
              <a:gd name="connsiteY0-36" fmla="*/ 0 h 478971"/>
              <a:gd name="connsiteX1-37" fmla="*/ 65314 w 315686"/>
              <a:gd name="connsiteY1-38" fmla="*/ 76200 h 478971"/>
              <a:gd name="connsiteX2-39" fmla="*/ 87086 w 315686"/>
              <a:gd name="connsiteY2-40" fmla="*/ 108857 h 478971"/>
              <a:gd name="connsiteX3-41" fmla="*/ 119743 w 315686"/>
              <a:gd name="connsiteY3-42" fmla="*/ 141514 h 478971"/>
              <a:gd name="connsiteX4-43" fmla="*/ 250371 w 315686"/>
              <a:gd name="connsiteY4-44" fmla="*/ 370114 h 478971"/>
              <a:gd name="connsiteX5-45" fmla="*/ 304800 w 315686"/>
              <a:gd name="connsiteY5-46" fmla="*/ 446314 h 478971"/>
              <a:gd name="connsiteX6-47" fmla="*/ 315686 w 315686"/>
              <a:gd name="connsiteY6-48" fmla="*/ 478971 h 478971"/>
              <a:gd name="connsiteX0-49" fmla="*/ 0 w 315686"/>
              <a:gd name="connsiteY0-50" fmla="*/ 0 h 478971"/>
              <a:gd name="connsiteX1-51" fmla="*/ 65314 w 315686"/>
              <a:gd name="connsiteY1-52" fmla="*/ 76200 h 478971"/>
              <a:gd name="connsiteX2-53" fmla="*/ 87086 w 315686"/>
              <a:gd name="connsiteY2-54" fmla="*/ 108857 h 478971"/>
              <a:gd name="connsiteX3-55" fmla="*/ 250371 w 315686"/>
              <a:gd name="connsiteY3-56" fmla="*/ 370114 h 478971"/>
              <a:gd name="connsiteX4-57" fmla="*/ 304800 w 315686"/>
              <a:gd name="connsiteY4-58" fmla="*/ 446314 h 478971"/>
              <a:gd name="connsiteX5-59" fmla="*/ 315686 w 315686"/>
              <a:gd name="connsiteY5-60" fmla="*/ 478971 h 478971"/>
              <a:gd name="connsiteX0-61" fmla="*/ 0 w 315686"/>
              <a:gd name="connsiteY0-62" fmla="*/ 0 h 478971"/>
              <a:gd name="connsiteX1-63" fmla="*/ 65314 w 315686"/>
              <a:gd name="connsiteY1-64" fmla="*/ 76200 h 478971"/>
              <a:gd name="connsiteX2-65" fmla="*/ 250371 w 315686"/>
              <a:gd name="connsiteY2-66" fmla="*/ 370114 h 478971"/>
              <a:gd name="connsiteX3-67" fmla="*/ 304800 w 315686"/>
              <a:gd name="connsiteY3-68" fmla="*/ 446314 h 478971"/>
              <a:gd name="connsiteX4-69" fmla="*/ 315686 w 315686"/>
              <a:gd name="connsiteY4-70" fmla="*/ 478971 h 478971"/>
              <a:gd name="connsiteX0-71" fmla="*/ 0 w 2395861"/>
              <a:gd name="connsiteY0-72" fmla="*/ 0 h 619101"/>
              <a:gd name="connsiteX1-73" fmla="*/ 65314 w 2395861"/>
              <a:gd name="connsiteY1-74" fmla="*/ 76200 h 619101"/>
              <a:gd name="connsiteX2-75" fmla="*/ 250371 w 2395861"/>
              <a:gd name="connsiteY2-76" fmla="*/ 370114 h 619101"/>
              <a:gd name="connsiteX3-77" fmla="*/ 304800 w 2395861"/>
              <a:gd name="connsiteY3-78" fmla="*/ 446314 h 619101"/>
              <a:gd name="connsiteX4-79" fmla="*/ 2395861 w 2395861"/>
              <a:gd name="connsiteY4-80" fmla="*/ 619101 h 619101"/>
              <a:gd name="connsiteX0-81" fmla="*/ 0 w 2395861"/>
              <a:gd name="connsiteY0-82" fmla="*/ 0 h 619101"/>
              <a:gd name="connsiteX1-83" fmla="*/ 65314 w 2395861"/>
              <a:gd name="connsiteY1-84" fmla="*/ 76200 h 619101"/>
              <a:gd name="connsiteX2-85" fmla="*/ 250371 w 2395861"/>
              <a:gd name="connsiteY2-86" fmla="*/ 370114 h 619101"/>
              <a:gd name="connsiteX3-87" fmla="*/ 1928629 w 2395861"/>
              <a:gd name="connsiteY3-88" fmla="*/ 378046 h 619101"/>
              <a:gd name="connsiteX4-89" fmla="*/ 2395861 w 2395861"/>
              <a:gd name="connsiteY4-90" fmla="*/ 619101 h 619101"/>
              <a:gd name="connsiteX0-91" fmla="*/ 61028 w 2456889"/>
              <a:gd name="connsiteY0-92" fmla="*/ 0 h 619101"/>
              <a:gd name="connsiteX1-93" fmla="*/ 126342 w 2456889"/>
              <a:gd name="connsiteY1-94" fmla="*/ 76200 h 619101"/>
              <a:gd name="connsiteX2-95" fmla="*/ 1581560 w 2456889"/>
              <a:gd name="connsiteY2-96" fmla="*/ 43145 h 619101"/>
              <a:gd name="connsiteX3-97" fmla="*/ 1989657 w 2456889"/>
              <a:gd name="connsiteY3-98" fmla="*/ 378046 h 619101"/>
              <a:gd name="connsiteX4-99" fmla="*/ 2456889 w 2456889"/>
              <a:gd name="connsiteY4-100" fmla="*/ 619101 h 619101"/>
              <a:gd name="connsiteX0-101" fmla="*/ 61028 w 2456889"/>
              <a:gd name="connsiteY0-102" fmla="*/ 29104 h 648205"/>
              <a:gd name="connsiteX1-103" fmla="*/ 126342 w 2456889"/>
              <a:gd name="connsiteY1-104" fmla="*/ 105304 h 648205"/>
              <a:gd name="connsiteX2-105" fmla="*/ 1581560 w 2456889"/>
              <a:gd name="connsiteY2-106" fmla="*/ 72249 h 648205"/>
              <a:gd name="connsiteX3-107" fmla="*/ 1989657 w 2456889"/>
              <a:gd name="connsiteY3-108" fmla="*/ 407150 h 648205"/>
              <a:gd name="connsiteX4-109" fmla="*/ 2456889 w 2456889"/>
              <a:gd name="connsiteY4-110" fmla="*/ 648205 h 648205"/>
              <a:gd name="connsiteX0-111" fmla="*/ 0 w 2395861"/>
              <a:gd name="connsiteY0-112" fmla="*/ 0 h 619101"/>
              <a:gd name="connsiteX1-113" fmla="*/ 1050260 w 2395861"/>
              <a:gd name="connsiteY1-114" fmla="*/ 403169 h 619101"/>
              <a:gd name="connsiteX2-115" fmla="*/ 1520532 w 2395861"/>
              <a:gd name="connsiteY2-116" fmla="*/ 43145 h 619101"/>
              <a:gd name="connsiteX3-117" fmla="*/ 1928629 w 2395861"/>
              <a:gd name="connsiteY3-118" fmla="*/ 378046 h 619101"/>
              <a:gd name="connsiteX4-119" fmla="*/ 2395861 w 2395861"/>
              <a:gd name="connsiteY4-120" fmla="*/ 619101 h 619101"/>
              <a:gd name="connsiteX0-121" fmla="*/ 0 w 1734160"/>
              <a:gd name="connsiteY0-122" fmla="*/ 0 h 1114944"/>
              <a:gd name="connsiteX1-123" fmla="*/ 388559 w 1734160"/>
              <a:gd name="connsiteY1-124" fmla="*/ 899012 h 1114944"/>
              <a:gd name="connsiteX2-125" fmla="*/ 858831 w 1734160"/>
              <a:gd name="connsiteY2-126" fmla="*/ 538988 h 1114944"/>
              <a:gd name="connsiteX3-127" fmla="*/ 1266928 w 1734160"/>
              <a:gd name="connsiteY3-128" fmla="*/ 873889 h 1114944"/>
              <a:gd name="connsiteX4-129" fmla="*/ 1734160 w 1734160"/>
              <a:gd name="connsiteY4-130" fmla="*/ 1114944 h 1114944"/>
              <a:gd name="connsiteX0-131" fmla="*/ 0 w 1734160"/>
              <a:gd name="connsiteY0-132" fmla="*/ 0 h 1114944"/>
              <a:gd name="connsiteX1-133" fmla="*/ 76057 w 1734160"/>
              <a:gd name="connsiteY1-134" fmla="*/ 801254 h 1114944"/>
              <a:gd name="connsiteX2-135" fmla="*/ 388559 w 1734160"/>
              <a:gd name="connsiteY2-136" fmla="*/ 899012 h 1114944"/>
              <a:gd name="connsiteX3-137" fmla="*/ 858831 w 1734160"/>
              <a:gd name="connsiteY3-138" fmla="*/ 538988 h 1114944"/>
              <a:gd name="connsiteX4-139" fmla="*/ 1266928 w 1734160"/>
              <a:gd name="connsiteY4-140" fmla="*/ 873889 h 1114944"/>
              <a:gd name="connsiteX5-141" fmla="*/ 1734160 w 1734160"/>
              <a:gd name="connsiteY5-142" fmla="*/ 1114944 h 1114944"/>
              <a:gd name="connsiteX0-143" fmla="*/ 0 w 1734160"/>
              <a:gd name="connsiteY0-144" fmla="*/ 0 h 1114944"/>
              <a:gd name="connsiteX1-145" fmla="*/ 76057 w 1734160"/>
              <a:gd name="connsiteY1-146" fmla="*/ 801254 h 1114944"/>
              <a:gd name="connsiteX2-147" fmla="*/ 597717 w 1734160"/>
              <a:gd name="connsiteY2-148" fmla="*/ 906198 h 1114944"/>
              <a:gd name="connsiteX3-149" fmla="*/ 858831 w 1734160"/>
              <a:gd name="connsiteY3-150" fmla="*/ 538988 h 1114944"/>
              <a:gd name="connsiteX4-151" fmla="*/ 1266928 w 1734160"/>
              <a:gd name="connsiteY4-152" fmla="*/ 873889 h 1114944"/>
              <a:gd name="connsiteX5-153" fmla="*/ 1734160 w 1734160"/>
              <a:gd name="connsiteY5-154" fmla="*/ 1114944 h 1114944"/>
              <a:gd name="connsiteX0-155" fmla="*/ 0 w 1734160"/>
              <a:gd name="connsiteY0-156" fmla="*/ 0 h 1114944"/>
              <a:gd name="connsiteX1-157" fmla="*/ 140706 w 1734160"/>
              <a:gd name="connsiteY1-158" fmla="*/ 887487 h 1114944"/>
              <a:gd name="connsiteX2-159" fmla="*/ 597717 w 1734160"/>
              <a:gd name="connsiteY2-160" fmla="*/ 906198 h 1114944"/>
              <a:gd name="connsiteX3-161" fmla="*/ 858831 w 1734160"/>
              <a:gd name="connsiteY3-162" fmla="*/ 538988 h 1114944"/>
              <a:gd name="connsiteX4-163" fmla="*/ 1266928 w 1734160"/>
              <a:gd name="connsiteY4-164" fmla="*/ 873889 h 1114944"/>
              <a:gd name="connsiteX5-165" fmla="*/ 1734160 w 1734160"/>
              <a:gd name="connsiteY5-166" fmla="*/ 1114944 h 1114944"/>
              <a:gd name="connsiteX0-167" fmla="*/ 0 w 1734160"/>
              <a:gd name="connsiteY0-168" fmla="*/ 0 h 1114944"/>
              <a:gd name="connsiteX1-169" fmla="*/ 140706 w 1734160"/>
              <a:gd name="connsiteY1-170" fmla="*/ 887487 h 1114944"/>
              <a:gd name="connsiteX2-171" fmla="*/ 597717 w 1734160"/>
              <a:gd name="connsiteY2-172" fmla="*/ 906198 h 1114944"/>
              <a:gd name="connsiteX3-173" fmla="*/ 858831 w 1734160"/>
              <a:gd name="connsiteY3-174" fmla="*/ 538988 h 1114944"/>
              <a:gd name="connsiteX4-175" fmla="*/ 1266928 w 1734160"/>
              <a:gd name="connsiteY4-176" fmla="*/ 873889 h 1114944"/>
              <a:gd name="connsiteX5-177" fmla="*/ 1734160 w 1734160"/>
              <a:gd name="connsiteY5-178" fmla="*/ 1114944 h 1114944"/>
              <a:gd name="connsiteX0-179" fmla="*/ 0 w 1734160"/>
              <a:gd name="connsiteY0-180" fmla="*/ 0 h 1114944"/>
              <a:gd name="connsiteX1-181" fmla="*/ 140706 w 1734160"/>
              <a:gd name="connsiteY1-182" fmla="*/ 887487 h 1114944"/>
              <a:gd name="connsiteX2-183" fmla="*/ 597717 w 1734160"/>
              <a:gd name="connsiteY2-184" fmla="*/ 906198 h 1114944"/>
              <a:gd name="connsiteX3-185" fmla="*/ 858831 w 1734160"/>
              <a:gd name="connsiteY3-186" fmla="*/ 538988 h 1114944"/>
              <a:gd name="connsiteX4-187" fmla="*/ 1266928 w 1734160"/>
              <a:gd name="connsiteY4-188" fmla="*/ 873889 h 1114944"/>
              <a:gd name="connsiteX5-189" fmla="*/ 1734160 w 1734160"/>
              <a:gd name="connsiteY5-190" fmla="*/ 1114944 h 1114944"/>
              <a:gd name="connsiteX0-191" fmla="*/ 0 w 1734160"/>
              <a:gd name="connsiteY0-192" fmla="*/ 0 h 1114944"/>
              <a:gd name="connsiteX1-193" fmla="*/ 140706 w 1734160"/>
              <a:gd name="connsiteY1-194" fmla="*/ 887487 h 1114944"/>
              <a:gd name="connsiteX2-195" fmla="*/ 631943 w 1734160"/>
              <a:gd name="connsiteY2-196" fmla="*/ 895419 h 1114944"/>
              <a:gd name="connsiteX3-197" fmla="*/ 858831 w 1734160"/>
              <a:gd name="connsiteY3-198" fmla="*/ 538988 h 1114944"/>
              <a:gd name="connsiteX4-199" fmla="*/ 1266928 w 1734160"/>
              <a:gd name="connsiteY4-200" fmla="*/ 873889 h 1114944"/>
              <a:gd name="connsiteX5-201" fmla="*/ 1734160 w 1734160"/>
              <a:gd name="connsiteY5-202" fmla="*/ 1114944 h 1114944"/>
              <a:gd name="connsiteX0-203" fmla="*/ 0 w 1734160"/>
              <a:gd name="connsiteY0-204" fmla="*/ 0 h 1114944"/>
              <a:gd name="connsiteX1-205" fmla="*/ 140706 w 1734160"/>
              <a:gd name="connsiteY1-206" fmla="*/ 887487 h 1114944"/>
              <a:gd name="connsiteX2-207" fmla="*/ 631943 w 1734160"/>
              <a:gd name="connsiteY2-208" fmla="*/ 895419 h 1114944"/>
              <a:gd name="connsiteX3-209" fmla="*/ 858831 w 1734160"/>
              <a:gd name="connsiteY3-210" fmla="*/ 538988 h 1114944"/>
              <a:gd name="connsiteX4-211" fmla="*/ 1266928 w 1734160"/>
              <a:gd name="connsiteY4-212" fmla="*/ 873889 h 1114944"/>
              <a:gd name="connsiteX5-213" fmla="*/ 1734160 w 1734160"/>
              <a:gd name="connsiteY5-214" fmla="*/ 1114944 h 1114944"/>
              <a:gd name="connsiteX0-215" fmla="*/ 0 w 1734160"/>
              <a:gd name="connsiteY0-216" fmla="*/ 0 h 1114944"/>
              <a:gd name="connsiteX1-217" fmla="*/ 140706 w 1734160"/>
              <a:gd name="connsiteY1-218" fmla="*/ 887487 h 1114944"/>
              <a:gd name="connsiteX2-219" fmla="*/ 631943 w 1734160"/>
              <a:gd name="connsiteY2-220" fmla="*/ 895419 h 1114944"/>
              <a:gd name="connsiteX3-221" fmla="*/ 858831 w 1734160"/>
              <a:gd name="connsiteY3-222" fmla="*/ 538988 h 1114944"/>
              <a:gd name="connsiteX4-223" fmla="*/ 1266928 w 1734160"/>
              <a:gd name="connsiteY4-224" fmla="*/ 873889 h 1114944"/>
              <a:gd name="connsiteX5-225" fmla="*/ 1734160 w 1734160"/>
              <a:gd name="connsiteY5-226" fmla="*/ 1114944 h 1114944"/>
              <a:gd name="connsiteX0-227" fmla="*/ 0 w 1734160"/>
              <a:gd name="connsiteY0-228" fmla="*/ 0 h 1114944"/>
              <a:gd name="connsiteX1-229" fmla="*/ 140706 w 1734160"/>
              <a:gd name="connsiteY1-230" fmla="*/ 887487 h 1114944"/>
              <a:gd name="connsiteX2-231" fmla="*/ 631943 w 1734160"/>
              <a:gd name="connsiteY2-232" fmla="*/ 895419 h 1114944"/>
              <a:gd name="connsiteX3-233" fmla="*/ 858831 w 1734160"/>
              <a:gd name="connsiteY3-234" fmla="*/ 538988 h 1114944"/>
              <a:gd name="connsiteX4-235" fmla="*/ 1179462 w 1734160"/>
              <a:gd name="connsiteY4-236" fmla="*/ 855924 h 1114944"/>
              <a:gd name="connsiteX5-237" fmla="*/ 1734160 w 1734160"/>
              <a:gd name="connsiteY5-238" fmla="*/ 1114944 h 1114944"/>
              <a:gd name="connsiteX0-239" fmla="*/ 0 w 1734160"/>
              <a:gd name="connsiteY0-240" fmla="*/ 0 h 1114944"/>
              <a:gd name="connsiteX1-241" fmla="*/ 140706 w 1734160"/>
              <a:gd name="connsiteY1-242" fmla="*/ 887487 h 1114944"/>
              <a:gd name="connsiteX2-243" fmla="*/ 631943 w 1734160"/>
              <a:gd name="connsiteY2-244" fmla="*/ 895419 h 1114944"/>
              <a:gd name="connsiteX3-245" fmla="*/ 858831 w 1734160"/>
              <a:gd name="connsiteY3-246" fmla="*/ 538988 h 1114944"/>
              <a:gd name="connsiteX4-247" fmla="*/ 1179462 w 1734160"/>
              <a:gd name="connsiteY4-248" fmla="*/ 855924 h 1114944"/>
              <a:gd name="connsiteX5-249" fmla="*/ 1734160 w 1734160"/>
              <a:gd name="connsiteY5-250" fmla="*/ 1114944 h 1114944"/>
              <a:gd name="connsiteX0-251" fmla="*/ 0 w 1734160"/>
              <a:gd name="connsiteY0-252" fmla="*/ 0 h 1114944"/>
              <a:gd name="connsiteX1-253" fmla="*/ 140706 w 1734160"/>
              <a:gd name="connsiteY1-254" fmla="*/ 887487 h 1114944"/>
              <a:gd name="connsiteX2-255" fmla="*/ 631943 w 1734160"/>
              <a:gd name="connsiteY2-256" fmla="*/ 895419 h 1114944"/>
              <a:gd name="connsiteX3-257" fmla="*/ 858831 w 1734160"/>
              <a:gd name="connsiteY3-258" fmla="*/ 538988 h 1114944"/>
              <a:gd name="connsiteX4-259" fmla="*/ 1179462 w 1734160"/>
              <a:gd name="connsiteY4-260" fmla="*/ 855924 h 1114944"/>
              <a:gd name="connsiteX5-261" fmla="*/ 1734160 w 1734160"/>
              <a:gd name="connsiteY5-262" fmla="*/ 1114944 h 1114944"/>
              <a:gd name="connsiteX0-263" fmla="*/ 0 w 1734160"/>
              <a:gd name="connsiteY0-264" fmla="*/ 0 h 1114944"/>
              <a:gd name="connsiteX1-265" fmla="*/ 140706 w 1734160"/>
              <a:gd name="connsiteY1-266" fmla="*/ 887487 h 1114944"/>
              <a:gd name="connsiteX2-267" fmla="*/ 631943 w 1734160"/>
              <a:gd name="connsiteY2-268" fmla="*/ 895419 h 1114944"/>
              <a:gd name="connsiteX3-269" fmla="*/ 858831 w 1734160"/>
              <a:gd name="connsiteY3-270" fmla="*/ 538988 h 1114944"/>
              <a:gd name="connsiteX4-271" fmla="*/ 1179462 w 1734160"/>
              <a:gd name="connsiteY4-272" fmla="*/ 855924 h 1114944"/>
              <a:gd name="connsiteX5-273" fmla="*/ 1734160 w 1734160"/>
              <a:gd name="connsiteY5-274" fmla="*/ 1114944 h 11149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34160" h="1114944">
                <a:moveTo>
                  <a:pt x="0" y="0"/>
                </a:moveTo>
                <a:cubicBezTo>
                  <a:pt x="32324" y="91024"/>
                  <a:pt x="3692" y="813106"/>
                  <a:pt x="140706" y="887487"/>
                </a:cubicBezTo>
                <a:cubicBezTo>
                  <a:pt x="289129" y="954682"/>
                  <a:pt x="512256" y="953502"/>
                  <a:pt x="631943" y="895419"/>
                </a:cubicBezTo>
                <a:cubicBezTo>
                  <a:pt x="751630" y="837336"/>
                  <a:pt x="550627" y="520451"/>
                  <a:pt x="858831" y="538988"/>
                </a:cubicBezTo>
                <a:cubicBezTo>
                  <a:pt x="1166460" y="557490"/>
                  <a:pt x="1005188" y="844681"/>
                  <a:pt x="1179462" y="855924"/>
                </a:cubicBezTo>
                <a:cubicBezTo>
                  <a:pt x="1553523" y="880056"/>
                  <a:pt x="1734160" y="1114944"/>
                  <a:pt x="1734160" y="1114944"/>
                </a:cubicBez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5556" name="Rectangle 1"/>
          <p:cNvSpPr/>
          <p:nvPr/>
        </p:nvSpPr>
        <p:spPr>
          <a:xfrm>
            <a:off x="5448300" y="765175"/>
            <a:ext cx="8051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800" b="1">
                <a:solidFill>
                  <a:srgbClr val="0000FF"/>
                </a:solidFill>
                <a:latin typeface="Arial" panose="020B0604020202020204" pitchFamily="34" charset="0"/>
              </a:rPr>
              <a:t>Thing</a:t>
            </a:r>
            <a:endParaRPr lang="en-US" altLang="en-US" sz="1800">
              <a:latin typeface="Arial" panose="020B0604020202020204" pitchFamily="34" charset="0"/>
            </a:endParaRPr>
          </a:p>
        </p:txBody>
      </p:sp>
      <p:sp>
        <p:nvSpPr>
          <p:cNvPr id="65557" name="Rectangle 44"/>
          <p:cNvSpPr/>
          <p:nvPr/>
        </p:nvSpPr>
        <p:spPr>
          <a:xfrm>
            <a:off x="7659688" y="765175"/>
            <a:ext cx="8051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800" b="1">
                <a:solidFill>
                  <a:srgbClr val="0000FF"/>
                </a:solidFill>
                <a:latin typeface="Arial" panose="020B0604020202020204" pitchFamily="34" charset="0"/>
              </a:rPr>
              <a:t>Thing</a:t>
            </a:r>
            <a:endParaRPr lang="en-US" altLang="en-US" sz="1800">
              <a:latin typeface="Arial" panose="020B0604020202020204" pitchFamily="34" charset="0"/>
            </a:endParaRPr>
          </a:p>
        </p:txBody>
      </p:sp>
      <p:sp>
        <p:nvSpPr>
          <p:cNvPr id="65558" name="Rectangle 45"/>
          <p:cNvSpPr/>
          <p:nvPr/>
        </p:nvSpPr>
        <p:spPr>
          <a:xfrm>
            <a:off x="8040688" y="4221163"/>
            <a:ext cx="11226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800" b="1">
                <a:solidFill>
                  <a:srgbClr val="0000FF"/>
                </a:solidFill>
                <a:latin typeface="Arial" panose="020B0604020202020204" pitchFamily="34" charset="0"/>
              </a:rPr>
              <a:t>Gateway</a:t>
            </a:r>
            <a:endParaRPr lang="en-US" altLang="en-US" sz="1800">
              <a:latin typeface="Arial" panose="020B0604020202020204" pitchFamily="34" charset="0"/>
            </a:endParaRPr>
          </a:p>
        </p:txBody>
      </p:sp>
      <p:sp>
        <p:nvSpPr>
          <p:cNvPr id="65559" name="Rectangle 46"/>
          <p:cNvSpPr/>
          <p:nvPr/>
        </p:nvSpPr>
        <p:spPr>
          <a:xfrm>
            <a:off x="1919288" y="3213100"/>
            <a:ext cx="8940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800" b="1">
                <a:solidFill>
                  <a:srgbClr val="0000FF"/>
                </a:solidFill>
                <a:latin typeface="Arial" panose="020B0604020202020204" pitchFamily="34" charset="0"/>
              </a:rPr>
              <a:t>Server</a:t>
            </a:r>
            <a:endParaRPr lang="en-US" altLang="en-US" sz="1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0736"/>
                                        </p:tgtEl>
                                        <p:attrNameLst>
                                          <p:attrName>style.visibility</p:attrName>
                                        </p:attrNameLst>
                                      </p:cBhvr>
                                      <p:to>
                                        <p:strVal val="visible"/>
                                      </p:to>
                                    </p:set>
                                    <p:animEffect transition="in" filter="wipe(right)">
                                      <p:cBhvr>
                                        <p:cTn id="11" dur="500"/>
                                        <p:tgtEl>
                                          <p:spTgt spid="30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2529" name="Picture 1"/>
          <p:cNvPicPr>
            <a:picLocks noChangeAspect="1"/>
          </p:cNvPicPr>
          <p:nvPr/>
        </p:nvPicPr>
        <p:blipFill>
          <a:blip r:embed="rId1"/>
          <a:stretch>
            <a:fillRect/>
          </a:stretch>
        </p:blipFill>
        <p:spPr>
          <a:xfrm>
            <a:off x="2208213" y="404813"/>
            <a:ext cx="2525712" cy="1970087"/>
          </a:xfrm>
          <a:prstGeom prst="rect">
            <a:avLst/>
          </a:prstGeom>
          <a:noFill/>
          <a:ln w="9525">
            <a:noFill/>
          </a:ln>
        </p:spPr>
      </p:pic>
      <p:sp>
        <p:nvSpPr>
          <p:cNvPr id="3" name="TextBox 2"/>
          <p:cNvSpPr txBox="1"/>
          <p:nvPr/>
        </p:nvSpPr>
        <p:spPr>
          <a:xfrm>
            <a:off x="5448300" y="476250"/>
            <a:ext cx="4968875" cy="2584450"/>
          </a:xfrm>
          <a:prstGeom prst="rect">
            <a:avLst/>
          </a:prstGeom>
          <a:noFill/>
        </p:spPr>
        <p:txBody>
          <a:bodyPr>
            <a:spAutoFit/>
          </a:bodyPr>
          <a:p>
            <a:pPr eaLnBrk="1" hangingPunct="1"/>
            <a:r>
              <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rPr>
              <a:t>Apollo 11 Command Module (1965) had </a:t>
            </a:r>
            <a:br>
              <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rPr>
            </a:br>
            <a:r>
              <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rPr>
              <a:t>64 kilobytes of memory </a:t>
            </a:r>
            <a:endPar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endParaRPr>
          </a:p>
          <a:p>
            <a:pPr eaLnBrk="1" hangingPunct="1"/>
            <a:r>
              <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rPr>
              <a:t>operated at 0.043MHz. </a:t>
            </a:r>
            <a:endPar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endParaRPr>
          </a:p>
          <a:p>
            <a:pPr eaLnBrk="1" hangingPunct="1"/>
            <a:endPar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endParaRPr>
          </a:p>
          <a:p>
            <a:pPr eaLnBrk="1" hangingPunct="1"/>
            <a:r>
              <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rPr>
              <a:t>An iPhone 5s has a CPU running at speeds </a:t>
            </a:r>
            <a:br>
              <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rPr>
            </a:br>
            <a:r>
              <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rPr>
              <a:t>of up to 1.3GHz</a:t>
            </a:r>
            <a:endPar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endParaRPr>
          </a:p>
          <a:p>
            <a:pPr eaLnBrk="1" hangingPunct="1"/>
            <a:r>
              <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rPr>
              <a:t>and has 512MB to 1GB of memory</a:t>
            </a:r>
            <a:endPar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endParaRPr>
          </a:p>
          <a:p>
            <a:pPr eaLnBrk="1" hangingPunct="1"/>
            <a:endParaRPr lang="en-GB" altLang="x-none">
              <a:solidFill>
                <a:schemeClr val="tx1"/>
              </a:solidFill>
              <a:effectLst>
                <a:outerShdw blurRad="38100" dist="19050" dir="2700000" algn="tl" rotWithShape="0">
                  <a:schemeClr val="dk1">
                    <a:alpha val="40000"/>
                  </a:schemeClr>
                </a:outerShdw>
              </a:effectLst>
              <a:latin typeface="Verdana" panose="020B0604030504040204" charset="0"/>
              <a:ea typeface="MS PGothic" panose="020B0600070205080204" charset="-128"/>
            </a:endParaRPr>
          </a:p>
        </p:txBody>
      </p:sp>
      <p:pic>
        <p:nvPicPr>
          <p:cNvPr id="22531" name="Picture 3"/>
          <p:cNvPicPr>
            <a:picLocks noChangeAspect="1"/>
          </p:cNvPicPr>
          <p:nvPr/>
        </p:nvPicPr>
        <p:blipFill>
          <a:blip r:embed="rId2"/>
          <a:stretch>
            <a:fillRect/>
          </a:stretch>
        </p:blipFill>
        <p:spPr>
          <a:xfrm>
            <a:off x="2279650" y="2852738"/>
            <a:ext cx="2170113" cy="2387600"/>
          </a:xfrm>
          <a:prstGeom prst="rect">
            <a:avLst/>
          </a:prstGeom>
          <a:noFill/>
          <a:ln w="9525">
            <a:noFill/>
          </a:ln>
        </p:spPr>
      </p:pic>
      <p:sp>
        <p:nvSpPr>
          <p:cNvPr id="22532" name="Rectangle 4"/>
          <p:cNvSpPr/>
          <p:nvPr/>
        </p:nvSpPr>
        <p:spPr>
          <a:xfrm>
            <a:off x="5448300" y="3068638"/>
            <a:ext cx="4572000" cy="230695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rPr>
              <a:t>Cray-1 (1975) produced 80 million Floating point operations per second (FLOPS)</a:t>
            </a:r>
            <a:endPar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endParaRPr>
          </a:p>
          <a:p>
            <a:pPr marL="0" lvl="0" indent="0" eaLnBrk="1" hangingPunct="1">
              <a:spcBef>
                <a:spcPct val="0"/>
              </a:spcBef>
              <a:buNone/>
            </a:pPr>
            <a:r>
              <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rPr>
              <a:t>10 years later, Cray-2 produced 1.9G FLOPS</a:t>
            </a:r>
            <a:endPar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endParaRPr>
          </a:p>
          <a:p>
            <a:pPr marL="0" lvl="0" indent="0" eaLnBrk="1" hangingPunct="1">
              <a:spcBef>
                <a:spcPct val="0"/>
              </a:spcBef>
              <a:buNone/>
            </a:pPr>
            <a:endPar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endParaRPr>
          </a:p>
          <a:p>
            <a:pPr marL="0" lvl="0" indent="0" eaLnBrk="1" hangingPunct="1">
              <a:spcBef>
                <a:spcPct val="0"/>
              </a:spcBef>
              <a:buNone/>
            </a:pPr>
            <a:r>
              <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rPr>
              <a:t>An iPhone 5s produces 76.8 GFLOPS – nearly a thousand times more</a:t>
            </a:r>
            <a:endPar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endParaRPr>
          </a:p>
          <a:p>
            <a:pPr marL="0" lvl="0" indent="0" eaLnBrk="1" hangingPunct="1">
              <a:spcBef>
                <a:spcPct val="0"/>
              </a:spcBef>
              <a:buNone/>
            </a:pPr>
            <a:endPar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endParaRPr>
          </a:p>
          <a:p>
            <a:pPr marL="0" lvl="0" indent="0" eaLnBrk="1" hangingPunct="1">
              <a:spcBef>
                <a:spcPct val="0"/>
              </a:spcBef>
              <a:buNone/>
            </a:pPr>
            <a:r>
              <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rPr>
              <a:t>Cray-2 used 200-kilowatt power</a:t>
            </a:r>
            <a:endParaRPr lang="en-GB" altLang="en-US" sz="1800">
              <a:solidFill>
                <a:schemeClr val="tx1"/>
              </a:solidFill>
              <a:effectLst>
                <a:outerShdw blurRad="38100" dist="19050" dir="2700000" algn="tl" rotWithShape="0">
                  <a:schemeClr val="dk1">
                    <a:alpha val="40000"/>
                  </a:schemeClr>
                </a:outerShdw>
              </a:effectLst>
              <a:latin typeface="Gill Sans MT" panose="020B0502020104020203" charset="0"/>
              <a:ea typeface="MS PGothic" panose="020B0600070205080204" charset="-128"/>
            </a:endParaRPr>
          </a:p>
        </p:txBody>
      </p:sp>
      <p:sp>
        <p:nvSpPr>
          <p:cNvPr id="6" name="TextBox 5"/>
          <p:cNvSpPr txBox="1"/>
          <p:nvPr/>
        </p:nvSpPr>
        <p:spPr>
          <a:xfrm>
            <a:off x="1774825" y="6381750"/>
            <a:ext cx="3796030" cy="306705"/>
          </a:xfrm>
          <a:prstGeom prst="rect">
            <a:avLst/>
          </a:prstGeom>
          <a:noFill/>
        </p:spPr>
        <p:txBody>
          <a:bodyPr wrap="none">
            <a:spAutoFit/>
          </a:bodyPr>
          <a:lstStyle/>
          <a:p>
            <a:pPr marR="0" defTabSz="914400" eaLnBrk="1" hangingPunct="1">
              <a:buClrTx/>
              <a:buSzTx/>
              <a:buFontTx/>
              <a:buNone/>
              <a:defRPr/>
            </a:pPr>
            <a:r>
              <a:rPr kumimoji="0" lang="en-GB" sz="1400" kern="1200" cap="none" spc="0" normalizeH="0" baseline="0" noProof="0" dirty="0">
                <a:solidFill>
                  <a:srgbClr val="FF0000"/>
                </a:solidFill>
                <a:latin typeface="+mn-lt"/>
                <a:ea typeface="MS PGothic" panose="020B0600070205080204" charset="-128"/>
                <a:cs typeface="MS PGothic" panose="020B0600070205080204" charset="-128"/>
              </a:rPr>
              <a:t>Source:  Nick T., </a:t>
            </a:r>
            <a:r>
              <a:rPr kumimoji="0" lang="en-GB" sz="1400" kern="1200" cap="none" spc="0" normalizeH="0" baseline="0" noProof="0" dirty="0" err="1">
                <a:solidFill>
                  <a:srgbClr val="FF0000"/>
                </a:solidFill>
                <a:latin typeface="+mn-lt"/>
                <a:ea typeface="MS PGothic" panose="020B0600070205080204" charset="-128"/>
                <a:cs typeface="MS PGothic" panose="020B0600070205080204" charset="-128"/>
              </a:rPr>
              <a:t>PhoneArena.com</a:t>
            </a:r>
            <a:r>
              <a:rPr kumimoji="0" lang="en-GB" sz="1400" kern="1200" cap="none" spc="0" normalizeH="0" baseline="0" noProof="0" dirty="0">
                <a:solidFill>
                  <a:srgbClr val="FF0000"/>
                </a:solidFill>
                <a:latin typeface="+mn-lt"/>
                <a:ea typeface="MS PGothic" panose="020B0600070205080204" charset="-128"/>
                <a:cs typeface="MS PGothic" panose="020B0600070205080204" charset="-128"/>
              </a:rPr>
              <a:t>, 2014</a:t>
            </a:r>
            <a:endParaRPr kumimoji="0" lang="en-GB" sz="1400" kern="1200" cap="none" spc="0" normalizeH="0" baseline="0" noProof="0" dirty="0">
              <a:solidFill>
                <a:srgbClr val="FF0000"/>
              </a:solidFill>
              <a:latin typeface="+mn-lt"/>
              <a:ea typeface="MS PGothic" panose="020B0600070205080204" charset="-128"/>
              <a:cs typeface="MS PGothic" panose="020B0600070205080204"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Content Placeholder 2"/>
          <p:cNvSpPr>
            <a:spLocks noGrp="1"/>
          </p:cNvSpPr>
          <p:nvPr>
            <p:ph idx="1"/>
          </p:nvPr>
        </p:nvSpPr>
        <p:spPr>
          <a:xfrm>
            <a:off x="1631950" y="836613"/>
            <a:ext cx="8208963" cy="4968875"/>
          </a:xfrm>
        </p:spPr>
        <p:txBody>
          <a:bodyPr vert="horz" wrap="square" lIns="91440" tIns="45720" rIns="91440" bIns="45720" anchor="t"/>
          <a:p>
            <a:endParaRPr lang="en-GB" altLang="en-US"/>
          </a:p>
          <a:p>
            <a:r>
              <a:rPr lang="en-GB" altLang="en-US"/>
              <a:t>Are they important?</a:t>
            </a:r>
            <a:endParaRPr lang="en-GB" altLang="en-US"/>
          </a:p>
          <a:p>
            <a:endParaRPr lang="en-GB" altLang="en-US"/>
          </a:p>
          <a:p>
            <a:r>
              <a:rPr lang="en-GB" altLang="en-US"/>
              <a:t>What is the risk?</a:t>
            </a:r>
            <a:endParaRPr lang="en-GB" altLang="en-US"/>
          </a:p>
          <a:p>
            <a:endParaRPr lang="en-GB" altLang="en-US"/>
          </a:p>
          <a:p>
            <a:r>
              <a:rPr lang="en-GB" altLang="en-US"/>
              <a:t>What are the challenges?</a:t>
            </a:r>
            <a:endParaRPr lang="en-GB" altLang="en-US"/>
          </a:p>
          <a:p>
            <a:pPr lvl="1"/>
            <a:r>
              <a:rPr lang="en-GB" altLang="en-US"/>
              <a:t>Device level</a:t>
            </a:r>
            <a:endParaRPr lang="en-GB" altLang="en-US"/>
          </a:p>
          <a:p>
            <a:pPr lvl="1"/>
            <a:r>
              <a:rPr lang="en-GB" altLang="en-US"/>
              <a:t>Network level</a:t>
            </a:r>
            <a:endParaRPr lang="en-GB" altLang="en-US"/>
          </a:p>
          <a:p>
            <a:pPr lvl="1"/>
            <a:r>
              <a:rPr lang="en-GB" altLang="en-US"/>
              <a:t>System level</a:t>
            </a:r>
            <a:endParaRPr lang="en-GB" altLang="en-US"/>
          </a:p>
          <a:p>
            <a:pPr lvl="1"/>
            <a:r>
              <a:rPr lang="en-GB" altLang="en-US"/>
              <a:t>User level</a:t>
            </a:r>
            <a:endParaRPr lang="en-GB" altLang="en-US"/>
          </a:p>
          <a:p>
            <a:endParaRPr lang="en-GB" altLang="en-US"/>
          </a:p>
          <a:p>
            <a:r>
              <a:rPr lang="en-GB" altLang="en-US"/>
              <a:t>Solutions?</a:t>
            </a:r>
            <a:endParaRPr lang="en-GB" altLang="en-US"/>
          </a:p>
        </p:txBody>
      </p:sp>
      <p:sp>
        <p:nvSpPr>
          <p:cNvPr id="66562" name="Title 1"/>
          <p:cNvSpPr>
            <a:spLocks noGrp="1"/>
          </p:cNvSpPr>
          <p:nvPr>
            <p:ph type="title"/>
          </p:nvPr>
        </p:nvSpPr>
        <p:spPr/>
        <p:txBody>
          <a:bodyPr vert="horz" wrap="square" lIns="91440" tIns="45720" rIns="91440" bIns="45720" anchor="ctr"/>
          <a:p>
            <a:r>
              <a:rPr lang="en-GB" altLang="en-US"/>
              <a:t>Security &amp; Privacy</a:t>
            </a:r>
            <a:endParaRPr lang="en-GB" altLang="en-US"/>
          </a:p>
        </p:txBody>
      </p:sp>
      <p:sp>
        <p:nvSpPr>
          <p:cNvPr id="66563"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Title 1"/>
          <p:cNvSpPr>
            <a:spLocks noGrp="1"/>
          </p:cNvSpPr>
          <p:nvPr>
            <p:ph type="title"/>
          </p:nvPr>
        </p:nvSpPr>
        <p:spPr/>
        <p:txBody>
          <a:bodyPr vert="horz" wrap="square" lIns="91440" tIns="45720" rIns="91440" bIns="45720" anchor="ctr"/>
          <a:p>
            <a:r>
              <a:rPr lang="en-GB" altLang="en-US"/>
              <a:t>Software Platforms and Services</a:t>
            </a:r>
            <a:endParaRPr lang="en-GB" altLang="en-US"/>
          </a:p>
        </p:txBody>
      </p:sp>
      <p:sp>
        <p:nvSpPr>
          <p:cNvPr id="68610" name="Content Placeholder 2"/>
          <p:cNvSpPr>
            <a:spLocks noGrp="1"/>
          </p:cNvSpPr>
          <p:nvPr>
            <p:ph idx="1"/>
          </p:nvPr>
        </p:nvSpPr>
        <p:spPr/>
        <p:txBody>
          <a:bodyPr vert="horz" wrap="square" lIns="91440" tIns="45720" rIns="91440" bIns="45720" anchor="t"/>
          <a:p>
            <a:r>
              <a:rPr lang="en-GB" altLang="en-US" sz="2000"/>
              <a:t>Operating Systems and execution environments</a:t>
            </a:r>
            <a:endParaRPr lang="en-GB" altLang="en-US" sz="2000"/>
          </a:p>
          <a:p>
            <a:pPr lvl="1"/>
            <a:r>
              <a:rPr lang="en-GB" altLang="en-US" sz="1800"/>
              <a:t>Contiki, TinyOS</a:t>
            </a:r>
            <a:endParaRPr lang="en-GB" altLang="en-US" sz="1800"/>
          </a:p>
          <a:p>
            <a:r>
              <a:rPr lang="en-GB" altLang="en-US" sz="2000"/>
              <a:t>Relevant protocols and standards</a:t>
            </a:r>
            <a:endParaRPr lang="en-GB" altLang="en-US" sz="2000"/>
          </a:p>
          <a:p>
            <a:pPr lvl="1"/>
            <a:r>
              <a:rPr lang="en-GB" altLang="en-US" sz="1800"/>
              <a:t>6LoWPan, CoAP</a:t>
            </a:r>
            <a:endParaRPr lang="en-GB" altLang="en-US" sz="1800"/>
          </a:p>
          <a:p>
            <a:r>
              <a:rPr lang="en-GB" altLang="en-US" sz="2000"/>
              <a:t>Architecture reference models</a:t>
            </a:r>
            <a:endParaRPr lang="en-GB" altLang="en-US" sz="2000"/>
          </a:p>
          <a:p>
            <a:r>
              <a:rPr lang="en-GB" altLang="en-US" sz="2000"/>
              <a:t>ETSI M2M architecture and components</a:t>
            </a:r>
            <a:endParaRPr lang="en-GB" altLang="en-US" sz="2000"/>
          </a:p>
          <a:p>
            <a:r>
              <a:rPr lang="en-GB" altLang="en-US" sz="2000"/>
              <a:t>Gateway/middleware </a:t>
            </a:r>
            <a:endParaRPr lang="en-GB" altLang="en-US" sz="2000"/>
          </a:p>
          <a:p>
            <a:endParaRPr lang="en-GB" altLang="en-US"/>
          </a:p>
          <a:p>
            <a:r>
              <a:rPr lang="en-GB" altLang="en-US" sz="2000"/>
              <a:t>Types of services</a:t>
            </a:r>
            <a:endParaRPr lang="en-GB" altLang="en-US" sz="2000"/>
          </a:p>
          <a:p>
            <a:pPr lvl="1"/>
            <a:r>
              <a:rPr lang="en-GB" altLang="en-US" sz="1800"/>
              <a:t>In conventional communication networks the target is moving bits from one place to another</a:t>
            </a:r>
            <a:endParaRPr lang="en-GB" altLang="en-US" sz="1800"/>
          </a:p>
          <a:p>
            <a:pPr lvl="1"/>
            <a:r>
              <a:rPr lang="en-GB" altLang="en-US" sz="1800"/>
              <a:t>In the IoT moving the data is not the actual goal.</a:t>
            </a:r>
            <a:endParaRPr lang="en-GB" altLang="en-US" sz="1800"/>
          </a:p>
          <a:p>
            <a:pPr lvl="2"/>
            <a:r>
              <a:rPr lang="en-GB" altLang="en-US" sz="1600"/>
              <a:t>The IoT is expected to facilitate providing meaningful information/actions.</a:t>
            </a:r>
            <a:endParaRPr lang="en-GB" altLang="en-US" sz="1600"/>
          </a:p>
          <a:p>
            <a:endParaRPr lang="en-GB" altLang="en-US" sz="2000"/>
          </a:p>
          <a:p>
            <a:pPr lvl="1"/>
            <a:endParaRPr lang="en-GB" altLang="en-US"/>
          </a:p>
        </p:txBody>
      </p:sp>
      <p:sp>
        <p:nvSpPr>
          <p:cNvPr id="68611"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Slide Number Placeholder 5"/>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
        <p:nvSpPr>
          <p:cNvPr id="69634" name="Rectangle 2"/>
          <p:cNvSpPr>
            <a:spLocks noGrp="1"/>
          </p:cNvSpPr>
          <p:nvPr>
            <p:ph type="title"/>
          </p:nvPr>
        </p:nvSpPr>
        <p:spPr/>
        <p:txBody>
          <a:bodyPr vert="horz" wrap="square" lIns="91440" tIns="45720" rIns="91440" bIns="45720" anchor="ctr"/>
          <a:p>
            <a:r>
              <a:rPr lang="en-GB" altLang="en-US"/>
              <a:t>Example: Type of Services in IoT</a:t>
            </a:r>
            <a:endParaRPr lang="en-GB" altLang="en-US"/>
          </a:p>
        </p:txBody>
      </p:sp>
      <p:pic>
        <p:nvPicPr>
          <p:cNvPr id="69635" name="Picture 5" descr="#"/>
          <p:cNvPicPr>
            <a:picLocks noChangeAspect="1"/>
          </p:cNvPicPr>
          <p:nvPr/>
        </p:nvPicPr>
        <p:blipFill>
          <a:blip r:embed="rId1"/>
          <a:stretch>
            <a:fillRect/>
          </a:stretch>
        </p:blipFill>
        <p:spPr>
          <a:xfrm>
            <a:off x="3962400" y="5295900"/>
            <a:ext cx="250825" cy="285750"/>
          </a:xfrm>
          <a:prstGeom prst="rect">
            <a:avLst/>
          </a:prstGeom>
          <a:noFill/>
          <a:ln w="9525">
            <a:noFill/>
          </a:ln>
        </p:spPr>
      </p:pic>
      <p:pic>
        <p:nvPicPr>
          <p:cNvPr id="69636" name="Picture 6" descr="#"/>
          <p:cNvPicPr>
            <a:picLocks noChangeAspect="1"/>
          </p:cNvPicPr>
          <p:nvPr/>
        </p:nvPicPr>
        <p:blipFill>
          <a:blip r:embed="rId1"/>
          <a:stretch>
            <a:fillRect/>
          </a:stretch>
        </p:blipFill>
        <p:spPr>
          <a:xfrm>
            <a:off x="3741738" y="4830763"/>
            <a:ext cx="250825" cy="285750"/>
          </a:xfrm>
          <a:prstGeom prst="rect">
            <a:avLst/>
          </a:prstGeom>
          <a:noFill/>
          <a:ln w="9525">
            <a:noFill/>
          </a:ln>
        </p:spPr>
      </p:pic>
      <p:pic>
        <p:nvPicPr>
          <p:cNvPr id="69637" name="Picture 7" descr="#"/>
          <p:cNvPicPr>
            <a:picLocks noChangeAspect="1"/>
          </p:cNvPicPr>
          <p:nvPr/>
        </p:nvPicPr>
        <p:blipFill>
          <a:blip r:embed="rId1"/>
          <a:stretch>
            <a:fillRect/>
          </a:stretch>
        </p:blipFill>
        <p:spPr>
          <a:xfrm>
            <a:off x="4638675" y="5402263"/>
            <a:ext cx="250825" cy="287337"/>
          </a:xfrm>
          <a:prstGeom prst="rect">
            <a:avLst/>
          </a:prstGeom>
          <a:noFill/>
          <a:ln w="9525">
            <a:noFill/>
          </a:ln>
        </p:spPr>
      </p:pic>
      <p:pic>
        <p:nvPicPr>
          <p:cNvPr id="69638" name="Picture 8" descr="#"/>
          <p:cNvPicPr>
            <a:picLocks noChangeAspect="1"/>
          </p:cNvPicPr>
          <p:nvPr/>
        </p:nvPicPr>
        <p:blipFill>
          <a:blip r:embed="rId1"/>
          <a:stretch>
            <a:fillRect/>
          </a:stretch>
        </p:blipFill>
        <p:spPr>
          <a:xfrm>
            <a:off x="5549900" y="5187950"/>
            <a:ext cx="250825" cy="287338"/>
          </a:xfrm>
          <a:prstGeom prst="rect">
            <a:avLst/>
          </a:prstGeom>
          <a:noFill/>
          <a:ln w="9525">
            <a:noFill/>
          </a:ln>
        </p:spPr>
      </p:pic>
      <p:pic>
        <p:nvPicPr>
          <p:cNvPr id="69639" name="Picture 9" descr="#"/>
          <p:cNvPicPr>
            <a:picLocks noChangeAspect="1"/>
          </p:cNvPicPr>
          <p:nvPr/>
        </p:nvPicPr>
        <p:blipFill>
          <a:blip r:embed="rId1"/>
          <a:stretch>
            <a:fillRect/>
          </a:stretch>
        </p:blipFill>
        <p:spPr>
          <a:xfrm>
            <a:off x="4711700" y="4900613"/>
            <a:ext cx="250825" cy="287337"/>
          </a:xfrm>
          <a:prstGeom prst="rect">
            <a:avLst/>
          </a:prstGeom>
          <a:noFill/>
          <a:ln w="9525">
            <a:noFill/>
          </a:ln>
        </p:spPr>
      </p:pic>
      <p:pic>
        <p:nvPicPr>
          <p:cNvPr id="69640" name="Picture 10" descr="#"/>
          <p:cNvPicPr>
            <a:picLocks noChangeAspect="1"/>
          </p:cNvPicPr>
          <p:nvPr/>
        </p:nvPicPr>
        <p:blipFill>
          <a:blip r:embed="rId2"/>
          <a:stretch>
            <a:fillRect/>
          </a:stretch>
        </p:blipFill>
        <p:spPr>
          <a:xfrm>
            <a:off x="4360863" y="5905500"/>
            <a:ext cx="352425" cy="187325"/>
          </a:xfrm>
          <a:prstGeom prst="rect">
            <a:avLst/>
          </a:prstGeom>
          <a:noFill/>
          <a:ln w="9525">
            <a:noFill/>
          </a:ln>
        </p:spPr>
      </p:pic>
      <p:sp>
        <p:nvSpPr>
          <p:cNvPr id="40970" name="Line 11"/>
          <p:cNvSpPr>
            <a:spLocks noChangeShapeType="1"/>
          </p:cNvSpPr>
          <p:nvPr/>
        </p:nvSpPr>
        <p:spPr bwMode="auto">
          <a:xfrm>
            <a:off x="3917950" y="5045075"/>
            <a:ext cx="131763" cy="3571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71" name="Line 12"/>
          <p:cNvSpPr>
            <a:spLocks noChangeShapeType="1"/>
          </p:cNvSpPr>
          <p:nvPr/>
        </p:nvSpPr>
        <p:spPr bwMode="auto">
          <a:xfrm>
            <a:off x="4138613" y="5510213"/>
            <a:ext cx="530225" cy="714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72" name="Oval 13"/>
          <p:cNvSpPr>
            <a:spLocks noChangeArrowheads="1"/>
          </p:cNvSpPr>
          <p:nvPr/>
        </p:nvSpPr>
        <p:spPr bwMode="auto">
          <a:xfrm>
            <a:off x="6345238" y="5268913"/>
            <a:ext cx="439738" cy="179388"/>
          </a:xfrm>
          <a:prstGeom prst="ellipse">
            <a:avLst/>
          </a:prstGeom>
          <a:solidFill>
            <a:srgbClr val="008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17961" dir="2700000" algn="ctr" rotWithShape="0">
                    <a:srgbClr val="004D00">
                      <a:alpha val="50000"/>
                    </a:srgbClr>
                  </a:outerShdw>
                </a:effectLst>
              </a14:hiddenEffects>
            </a:ext>
          </a:extLst>
        </p:spPr>
        <p:txBody>
          <a:bodyPr wrap="none" anchor="ctr"/>
          <a:lstStyle>
            <a:lvl1pPr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altLang="en-US" sz="500" b="0" i="0" u="none" strike="noStrike" kern="1200" cap="none" spc="0" normalizeH="0" baseline="0" noProof="0" smtClean="0">
                <a:ln>
                  <a:noFill/>
                </a:ln>
                <a:solidFill>
                  <a:schemeClr val="tx1"/>
                </a:solidFill>
                <a:effectLst/>
                <a:uLnTx/>
                <a:uFillTx/>
                <a:latin typeface="Verdana" panose="020B0604030504040204" charset="0"/>
                <a:ea typeface="Arial" panose="020B0604020202020204" pitchFamily="34" charset="0"/>
                <a:cs typeface="Arial" panose="020B0604020202020204" pitchFamily="34" charset="0"/>
              </a:rPr>
              <a:t>Sink</a:t>
            </a:r>
            <a:endParaRPr kumimoji="0" lang="en-GB" altLang="en-US" sz="500" b="0" i="0" u="none" strike="noStrike" kern="1200" cap="none" spc="0" normalizeH="0" baseline="0" noProof="0" smtClean="0">
              <a:ln>
                <a:noFill/>
              </a:ln>
              <a:solidFill>
                <a:schemeClr val="tx1"/>
              </a:solidFill>
              <a:effectLst/>
              <a:uLnTx/>
              <a:uFillTx/>
              <a:latin typeface="Verdana" panose="020B0604030504040204" charset="0"/>
              <a:ea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GB" altLang="en-US" sz="500" b="0" i="0" u="none" strike="noStrike" kern="1200" cap="none" spc="0" normalizeH="0" baseline="0" noProof="0" smtClean="0">
                <a:ln>
                  <a:noFill/>
                </a:ln>
                <a:solidFill>
                  <a:schemeClr val="tx1"/>
                </a:solidFill>
                <a:effectLst/>
                <a:uLnTx/>
                <a:uFillTx/>
                <a:latin typeface="Verdana" panose="020B0604030504040204" charset="0"/>
                <a:ea typeface="Arial" panose="020B0604020202020204" pitchFamily="34" charset="0"/>
                <a:cs typeface="Arial" panose="020B0604020202020204" pitchFamily="34" charset="0"/>
              </a:rPr>
              <a:t>node</a:t>
            </a:r>
            <a:endParaRPr kumimoji="0" lang="en-GB" altLang="en-US" sz="500" b="0" i="0" u="none" strike="noStrike" kern="1200" cap="none" spc="0" normalizeH="0" baseline="0" noProof="0" smtClean="0">
              <a:ln>
                <a:noFill/>
              </a:ln>
              <a:solidFill>
                <a:schemeClr val="tx1"/>
              </a:solidFill>
              <a:effectLst/>
              <a:uLnTx/>
              <a:uFillTx/>
              <a:latin typeface="Verdana" panose="020B0604030504040204" charset="0"/>
              <a:ea typeface="Arial" panose="020B0604020202020204" pitchFamily="34" charset="0"/>
              <a:cs typeface="Arial" panose="020B0604020202020204" pitchFamily="34" charset="0"/>
            </a:endParaRPr>
          </a:p>
        </p:txBody>
      </p:sp>
      <p:sp>
        <p:nvSpPr>
          <p:cNvPr id="40973" name="Rectangle 14"/>
          <p:cNvSpPr>
            <a:spLocks noChangeArrowheads="1"/>
          </p:cNvSpPr>
          <p:nvPr/>
        </p:nvSpPr>
        <p:spPr bwMode="auto">
          <a:xfrm>
            <a:off x="7138988" y="5295900"/>
            <a:ext cx="396875" cy="14287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4D4D4D">
                      <a:alpha val="50000"/>
                    </a:srgbClr>
                  </a:outerShdw>
                </a:effectLst>
              </a14:hiddenEffects>
            </a:ext>
          </a:extLst>
        </p:spPr>
        <p:txBody>
          <a:bodyPr wrap="none" anchor="ctr"/>
          <a:lstStyle>
            <a:lvl1pPr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altLang="en-US" sz="600" b="0" i="0" u="none" strike="noStrike" kern="1200" cap="none" spc="0" normalizeH="0" baseline="0" noProof="0" smtClean="0">
                <a:ln>
                  <a:noFill/>
                </a:ln>
                <a:solidFill>
                  <a:schemeClr val="tx1"/>
                </a:solidFill>
                <a:effectLst/>
                <a:uLnTx/>
                <a:uFillTx/>
                <a:latin typeface="Verdana" panose="020B0604030504040204" charset="0"/>
                <a:ea typeface="Arial" panose="020B0604020202020204" pitchFamily="34" charset="0"/>
                <a:cs typeface="Arial" panose="020B0604020202020204" pitchFamily="34" charset="0"/>
              </a:rPr>
              <a:t>Gateway</a:t>
            </a:r>
            <a:endParaRPr kumimoji="0" lang="en-GB" altLang="en-US" sz="600" b="0" i="0" u="none" strike="noStrike" kern="1200" cap="none" spc="0" normalizeH="0" baseline="0" noProof="0" smtClean="0">
              <a:ln>
                <a:noFill/>
              </a:ln>
              <a:solidFill>
                <a:schemeClr val="tx1"/>
              </a:solidFill>
              <a:effectLst/>
              <a:uLnTx/>
              <a:uFillTx/>
              <a:latin typeface="Verdana" panose="020B0604030504040204" charset="0"/>
              <a:ea typeface="Arial" panose="020B0604020202020204" pitchFamily="34" charset="0"/>
              <a:cs typeface="Arial" panose="020B0604020202020204" pitchFamily="34" charset="0"/>
            </a:endParaRPr>
          </a:p>
        </p:txBody>
      </p:sp>
      <p:pic>
        <p:nvPicPr>
          <p:cNvPr id="69645" name="Picture 15" descr="http://openclipart.org/image/800px/svg_to_png/14729/gabe_anguiano_Cloud.png"/>
          <p:cNvPicPr>
            <a:picLocks noChangeAspect="1"/>
          </p:cNvPicPr>
          <p:nvPr/>
        </p:nvPicPr>
        <p:blipFill>
          <a:blip r:embed="rId3"/>
          <a:stretch>
            <a:fillRect/>
          </a:stretch>
        </p:blipFill>
        <p:spPr>
          <a:xfrm>
            <a:off x="6477000" y="4435475"/>
            <a:ext cx="1058863" cy="658813"/>
          </a:xfrm>
          <a:prstGeom prst="rect">
            <a:avLst/>
          </a:prstGeom>
          <a:noFill/>
          <a:ln w="9525">
            <a:noFill/>
          </a:ln>
        </p:spPr>
      </p:pic>
      <p:sp>
        <p:nvSpPr>
          <p:cNvPr id="69646" name="Line 16"/>
          <p:cNvSpPr/>
          <p:nvPr/>
        </p:nvSpPr>
        <p:spPr>
          <a:xfrm>
            <a:off x="7270750" y="5080000"/>
            <a:ext cx="87313" cy="144463"/>
          </a:xfrm>
          <a:prstGeom prst="line">
            <a:avLst/>
          </a:prstGeom>
          <a:ln w="9525" cap="flat" cmpd="sng">
            <a:solidFill>
              <a:schemeClr val="tx1"/>
            </a:solidFill>
            <a:prstDash val="solid"/>
            <a:headEnd type="triangle" w="med" len="med"/>
            <a:tailEnd type="triangle" w="med" len="med"/>
          </a:ln>
          <a:effectLst>
            <a:prstShdw prst="shdw17" dist="17961" dir="2699999">
              <a:srgbClr val="808080">
                <a:alpha val="50000"/>
              </a:srgbClr>
            </a:prstShdw>
          </a:effectLst>
        </p:spPr>
      </p:sp>
      <p:sp>
        <p:nvSpPr>
          <p:cNvPr id="40976" name="Line 17"/>
          <p:cNvSpPr>
            <a:spLocks noChangeShapeType="1"/>
          </p:cNvSpPr>
          <p:nvPr/>
        </p:nvSpPr>
        <p:spPr bwMode="auto">
          <a:xfrm>
            <a:off x="5902325" y="5367338"/>
            <a:ext cx="3984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77" name="Line 18"/>
          <p:cNvSpPr>
            <a:spLocks noChangeShapeType="1"/>
          </p:cNvSpPr>
          <p:nvPr/>
        </p:nvSpPr>
        <p:spPr bwMode="auto">
          <a:xfrm>
            <a:off x="6807200" y="5367338"/>
            <a:ext cx="3095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78" name="Line 19"/>
          <p:cNvSpPr>
            <a:spLocks noChangeShapeType="1"/>
          </p:cNvSpPr>
          <p:nvPr/>
        </p:nvSpPr>
        <p:spPr bwMode="auto">
          <a:xfrm>
            <a:off x="4932363" y="5116513"/>
            <a:ext cx="661988"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79" name="Line 20"/>
          <p:cNvSpPr>
            <a:spLocks noChangeShapeType="1"/>
          </p:cNvSpPr>
          <p:nvPr/>
        </p:nvSpPr>
        <p:spPr bwMode="auto">
          <a:xfrm flipV="1">
            <a:off x="4181475" y="5116513"/>
            <a:ext cx="530225" cy="2857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80" name="Line 21"/>
          <p:cNvSpPr>
            <a:spLocks noChangeShapeType="1"/>
          </p:cNvSpPr>
          <p:nvPr/>
        </p:nvSpPr>
        <p:spPr bwMode="auto">
          <a:xfrm flipH="1">
            <a:off x="4711700" y="5187950"/>
            <a:ext cx="88900" cy="322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81" name="Line 22"/>
          <p:cNvSpPr>
            <a:spLocks noChangeShapeType="1"/>
          </p:cNvSpPr>
          <p:nvPr/>
        </p:nvSpPr>
        <p:spPr bwMode="auto">
          <a:xfrm flipV="1">
            <a:off x="4887913" y="5402263"/>
            <a:ext cx="617538" cy="1444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82" name="Line 23"/>
          <p:cNvSpPr>
            <a:spLocks noChangeShapeType="1"/>
          </p:cNvSpPr>
          <p:nvPr/>
        </p:nvSpPr>
        <p:spPr bwMode="auto">
          <a:xfrm flipV="1">
            <a:off x="4579938" y="5654675"/>
            <a:ext cx="176213" cy="2857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69654" name="Picture 24" descr="#"/>
          <p:cNvPicPr>
            <a:picLocks noChangeAspect="1"/>
          </p:cNvPicPr>
          <p:nvPr/>
        </p:nvPicPr>
        <p:blipFill>
          <a:blip r:embed="rId2"/>
          <a:stretch>
            <a:fillRect/>
          </a:stretch>
        </p:blipFill>
        <p:spPr>
          <a:xfrm>
            <a:off x="5153025" y="5834063"/>
            <a:ext cx="352425" cy="187325"/>
          </a:xfrm>
          <a:prstGeom prst="rect">
            <a:avLst/>
          </a:prstGeom>
          <a:noFill/>
          <a:ln w="9525">
            <a:noFill/>
          </a:ln>
        </p:spPr>
      </p:pic>
      <p:sp>
        <p:nvSpPr>
          <p:cNvPr id="40984" name="Line 25"/>
          <p:cNvSpPr>
            <a:spLocks noChangeShapeType="1"/>
          </p:cNvSpPr>
          <p:nvPr/>
        </p:nvSpPr>
        <p:spPr bwMode="auto">
          <a:xfrm>
            <a:off x="4756150" y="6011863"/>
            <a:ext cx="4413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85" name="Line 26"/>
          <p:cNvSpPr>
            <a:spLocks noChangeShapeType="1"/>
          </p:cNvSpPr>
          <p:nvPr/>
        </p:nvSpPr>
        <p:spPr bwMode="auto">
          <a:xfrm flipV="1">
            <a:off x="5549900" y="5438775"/>
            <a:ext cx="793750" cy="4667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9657" name="Text Box 27"/>
          <p:cNvSpPr txBox="1"/>
          <p:nvPr/>
        </p:nvSpPr>
        <p:spPr>
          <a:xfrm>
            <a:off x="6624638" y="4725988"/>
            <a:ext cx="782955" cy="306705"/>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700"/>
              <a:t>Core network</a:t>
            </a:r>
            <a:endParaRPr lang="en-GB" altLang="en-US" sz="700"/>
          </a:p>
          <a:p>
            <a:pPr marL="0" lvl="0" indent="0" eaLnBrk="1" hangingPunct="1">
              <a:spcBef>
                <a:spcPct val="0"/>
              </a:spcBef>
              <a:buNone/>
            </a:pPr>
            <a:r>
              <a:rPr lang="en-GB" altLang="en-US" sz="700"/>
              <a:t>e.g. Internet</a:t>
            </a:r>
            <a:endParaRPr lang="en-GB" altLang="en-US" sz="700"/>
          </a:p>
        </p:txBody>
      </p:sp>
      <p:sp>
        <p:nvSpPr>
          <p:cNvPr id="40987" name="Line 28"/>
          <p:cNvSpPr>
            <a:spLocks noChangeShapeType="1"/>
          </p:cNvSpPr>
          <p:nvPr/>
        </p:nvSpPr>
        <p:spPr bwMode="auto">
          <a:xfrm flipV="1">
            <a:off x="7578725" y="4614863"/>
            <a:ext cx="354013" cy="1079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69659" name="Picture 30" descr="#"/>
          <p:cNvPicPr>
            <a:picLocks noChangeAspect="1"/>
          </p:cNvPicPr>
          <p:nvPr/>
        </p:nvPicPr>
        <p:blipFill>
          <a:blip r:embed="rId4"/>
          <a:stretch>
            <a:fillRect/>
          </a:stretch>
        </p:blipFill>
        <p:spPr>
          <a:xfrm>
            <a:off x="8062913" y="4333875"/>
            <a:ext cx="393700" cy="319088"/>
          </a:xfrm>
          <a:prstGeom prst="rect">
            <a:avLst/>
          </a:prstGeom>
          <a:noFill/>
          <a:ln w="9525">
            <a:noFill/>
          </a:ln>
        </p:spPr>
      </p:pic>
      <p:sp>
        <p:nvSpPr>
          <p:cNvPr id="69660" name="Text Box 31"/>
          <p:cNvSpPr txBox="1"/>
          <p:nvPr/>
        </p:nvSpPr>
        <p:spPr>
          <a:xfrm>
            <a:off x="8023225" y="4784725"/>
            <a:ext cx="699770" cy="22987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900"/>
              <a:t>End-user</a:t>
            </a:r>
            <a:endParaRPr lang="en-GB" altLang="en-US" sz="900"/>
          </a:p>
        </p:txBody>
      </p:sp>
      <p:pic>
        <p:nvPicPr>
          <p:cNvPr id="69661" name="Picture 32" descr="#"/>
          <p:cNvPicPr>
            <a:picLocks noChangeAspect="1"/>
          </p:cNvPicPr>
          <p:nvPr/>
        </p:nvPicPr>
        <p:blipFill>
          <a:blip r:embed="rId5"/>
          <a:stretch>
            <a:fillRect/>
          </a:stretch>
        </p:blipFill>
        <p:spPr>
          <a:xfrm>
            <a:off x="3381375" y="4868863"/>
            <a:ext cx="263525" cy="360362"/>
          </a:xfrm>
          <a:prstGeom prst="rect">
            <a:avLst/>
          </a:prstGeom>
          <a:noFill/>
          <a:ln w="9525">
            <a:noFill/>
          </a:ln>
        </p:spPr>
      </p:pic>
      <p:pic>
        <p:nvPicPr>
          <p:cNvPr id="69662" name="Picture 33" descr="Internet Scheme by daccap - A simplified scheme of the Internet. Icons from the High Contrast Theme."/>
          <p:cNvPicPr>
            <a:picLocks noChangeAspect="1"/>
          </p:cNvPicPr>
          <p:nvPr/>
        </p:nvPicPr>
        <p:blipFill>
          <a:blip r:embed="rId6"/>
          <a:stretch>
            <a:fillRect/>
          </a:stretch>
        </p:blipFill>
        <p:spPr>
          <a:xfrm>
            <a:off x="3816350" y="1484313"/>
            <a:ext cx="2381250" cy="2286000"/>
          </a:xfrm>
          <a:prstGeom prst="rect">
            <a:avLst/>
          </a:prstGeom>
          <a:noFill/>
          <a:ln w="9525">
            <a:noFill/>
          </a:ln>
        </p:spPr>
      </p:pic>
      <p:pic>
        <p:nvPicPr>
          <p:cNvPr id="391202" name="Picture 34" descr="#"/>
          <p:cNvPicPr>
            <a:picLocks noChangeAspect="1"/>
          </p:cNvPicPr>
          <p:nvPr/>
        </p:nvPicPr>
        <p:blipFill>
          <a:blip r:embed="rId7"/>
          <a:stretch>
            <a:fillRect/>
          </a:stretch>
        </p:blipFill>
        <p:spPr>
          <a:xfrm>
            <a:off x="3455988" y="1771650"/>
            <a:ext cx="501650" cy="139700"/>
          </a:xfrm>
          <a:prstGeom prst="rect">
            <a:avLst/>
          </a:prstGeom>
          <a:noFill/>
          <a:ln w="9525">
            <a:noFill/>
          </a:ln>
        </p:spPr>
      </p:pic>
      <p:sp>
        <p:nvSpPr>
          <p:cNvPr id="40993" name="Line 35"/>
          <p:cNvSpPr>
            <a:spLocks noChangeShapeType="1"/>
          </p:cNvSpPr>
          <p:nvPr/>
        </p:nvSpPr>
        <p:spPr bwMode="auto">
          <a:xfrm>
            <a:off x="4464050" y="2060575"/>
            <a:ext cx="144463" cy="287338"/>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99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94" name="Line 36"/>
          <p:cNvSpPr>
            <a:spLocks noChangeShapeType="1"/>
          </p:cNvSpPr>
          <p:nvPr/>
        </p:nvSpPr>
        <p:spPr bwMode="auto">
          <a:xfrm>
            <a:off x="4679950" y="2492375"/>
            <a:ext cx="215900" cy="71438"/>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99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95" name="Line 37"/>
          <p:cNvSpPr>
            <a:spLocks noChangeShapeType="1"/>
          </p:cNvSpPr>
          <p:nvPr/>
        </p:nvSpPr>
        <p:spPr bwMode="auto">
          <a:xfrm flipV="1">
            <a:off x="5184775" y="2420938"/>
            <a:ext cx="215900" cy="142875"/>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99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996" name="Line 38"/>
          <p:cNvSpPr>
            <a:spLocks noChangeShapeType="1"/>
          </p:cNvSpPr>
          <p:nvPr/>
        </p:nvSpPr>
        <p:spPr bwMode="auto">
          <a:xfrm flipV="1">
            <a:off x="5472113" y="2060575"/>
            <a:ext cx="144463" cy="287338"/>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99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9668" name="Rectangle 39"/>
          <p:cNvSpPr/>
          <p:nvPr/>
        </p:nvSpPr>
        <p:spPr>
          <a:xfrm>
            <a:off x="3455988" y="1484313"/>
            <a:ext cx="450850" cy="24511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latin typeface="Arial" panose="020B0604020202020204" pitchFamily="34" charset="0"/>
              </a:rPr>
              <a:t>Data</a:t>
            </a:r>
            <a:endParaRPr lang="en-GB" altLang="en-US" sz="1000">
              <a:latin typeface="Arial" panose="020B0604020202020204" pitchFamily="34" charset="0"/>
            </a:endParaRPr>
          </a:p>
        </p:txBody>
      </p:sp>
      <p:sp>
        <p:nvSpPr>
          <p:cNvPr id="69669" name="Rectangle 40"/>
          <p:cNvSpPr/>
          <p:nvPr/>
        </p:nvSpPr>
        <p:spPr>
          <a:xfrm>
            <a:off x="3386138" y="1987550"/>
            <a:ext cx="591820" cy="24511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latin typeface="Arial" panose="020B0604020202020204" pitchFamily="34" charset="0"/>
              </a:rPr>
              <a:t>Sender</a:t>
            </a:r>
            <a:endParaRPr lang="en-GB" altLang="en-US" sz="1000">
              <a:latin typeface="Arial" panose="020B0604020202020204" pitchFamily="34" charset="0"/>
            </a:endParaRPr>
          </a:p>
        </p:txBody>
      </p:sp>
      <p:pic>
        <p:nvPicPr>
          <p:cNvPr id="69670" name="Picture 41" descr="#"/>
          <p:cNvPicPr>
            <a:picLocks noChangeAspect="1"/>
          </p:cNvPicPr>
          <p:nvPr/>
        </p:nvPicPr>
        <p:blipFill>
          <a:blip r:embed="rId7"/>
          <a:stretch>
            <a:fillRect/>
          </a:stretch>
        </p:blipFill>
        <p:spPr>
          <a:xfrm>
            <a:off x="5913438" y="1843088"/>
            <a:ext cx="501650" cy="139700"/>
          </a:xfrm>
          <a:prstGeom prst="rect">
            <a:avLst/>
          </a:prstGeom>
          <a:noFill/>
          <a:ln w="9525">
            <a:noFill/>
          </a:ln>
        </p:spPr>
      </p:pic>
      <p:sp>
        <p:nvSpPr>
          <p:cNvPr id="69671" name="Rectangle 42"/>
          <p:cNvSpPr/>
          <p:nvPr/>
        </p:nvSpPr>
        <p:spPr>
          <a:xfrm>
            <a:off x="6175375" y="1555750"/>
            <a:ext cx="450850" cy="24511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latin typeface="Arial" panose="020B0604020202020204" pitchFamily="34" charset="0"/>
              </a:rPr>
              <a:t>Data</a:t>
            </a:r>
            <a:endParaRPr lang="en-GB" altLang="en-US" sz="1000">
              <a:latin typeface="Arial" panose="020B0604020202020204" pitchFamily="34" charset="0"/>
            </a:endParaRPr>
          </a:p>
        </p:txBody>
      </p:sp>
      <p:sp>
        <p:nvSpPr>
          <p:cNvPr id="69672" name="Rectangle 43"/>
          <p:cNvSpPr/>
          <p:nvPr/>
        </p:nvSpPr>
        <p:spPr>
          <a:xfrm>
            <a:off x="6059488" y="2058988"/>
            <a:ext cx="683260" cy="24511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latin typeface="Arial" panose="020B0604020202020204" pitchFamily="34" charset="0"/>
              </a:rPr>
              <a:t>Receiver</a:t>
            </a:r>
            <a:endParaRPr lang="en-GB" altLang="en-US" sz="1000">
              <a:latin typeface="Arial" panose="020B0604020202020204" pitchFamily="34" charset="0"/>
            </a:endParaRPr>
          </a:p>
        </p:txBody>
      </p:sp>
      <p:sp>
        <p:nvSpPr>
          <p:cNvPr id="69673" name="Rectangle 44"/>
          <p:cNvSpPr/>
          <p:nvPr/>
        </p:nvSpPr>
        <p:spPr>
          <a:xfrm>
            <a:off x="3240088" y="3787775"/>
            <a:ext cx="3308350" cy="24511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latin typeface="Arial" panose="020B0604020202020204" pitchFamily="34" charset="0"/>
              </a:rPr>
              <a:t>A sample data communication in conventional networks</a:t>
            </a:r>
            <a:endParaRPr lang="en-GB" altLang="en-US" sz="1000">
              <a:latin typeface="Arial" panose="020B0604020202020204" pitchFamily="34" charset="0"/>
            </a:endParaRPr>
          </a:p>
        </p:txBody>
      </p:sp>
      <p:sp>
        <p:nvSpPr>
          <p:cNvPr id="69674" name="Rectangle 45"/>
          <p:cNvSpPr/>
          <p:nvPr/>
        </p:nvSpPr>
        <p:spPr>
          <a:xfrm>
            <a:off x="3487738" y="6308725"/>
            <a:ext cx="2348865" cy="24511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latin typeface="Arial" panose="020B0604020202020204" pitchFamily="34" charset="0"/>
              </a:rPr>
              <a:t>A sample data communication in WSN</a:t>
            </a:r>
            <a:endParaRPr lang="en-GB" altLang="en-US" sz="1000">
              <a:latin typeface="Arial" panose="020B0604020202020204" pitchFamily="34" charset="0"/>
            </a:endParaRPr>
          </a:p>
        </p:txBody>
      </p:sp>
      <p:pic>
        <p:nvPicPr>
          <p:cNvPr id="391214" name="Picture 46" descr="#"/>
          <p:cNvPicPr>
            <a:picLocks noChangeAspect="1"/>
          </p:cNvPicPr>
          <p:nvPr/>
        </p:nvPicPr>
        <p:blipFill>
          <a:blip r:embed="rId8"/>
          <a:stretch>
            <a:fillRect/>
          </a:stretch>
        </p:blipFill>
        <p:spPr>
          <a:xfrm>
            <a:off x="3559175" y="4797425"/>
            <a:ext cx="257175" cy="71438"/>
          </a:xfrm>
          <a:prstGeom prst="rect">
            <a:avLst/>
          </a:prstGeom>
          <a:noFill/>
          <a:ln w="9525">
            <a:noFill/>
          </a:ln>
        </p:spPr>
      </p:pic>
      <p:sp>
        <p:nvSpPr>
          <p:cNvPr id="391215" name="Text Box 47"/>
          <p:cNvSpPr txBox="1"/>
          <p:nvPr/>
        </p:nvSpPr>
        <p:spPr>
          <a:xfrm>
            <a:off x="7735888" y="3946525"/>
            <a:ext cx="572135" cy="27559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200" b="1">
                <a:solidFill>
                  <a:srgbClr val="FF0000"/>
                </a:solidFill>
              </a:rPr>
              <a:t>Fire!</a:t>
            </a:r>
            <a:endParaRPr lang="en-GB" altLang="en-US" sz="1200" b="1">
              <a:solidFill>
                <a:srgbClr val="FF0000"/>
              </a:solidFill>
            </a:endParaRPr>
          </a:p>
        </p:txBody>
      </p:sp>
      <p:sp>
        <p:nvSpPr>
          <p:cNvPr id="391216" name="Text Box 48"/>
          <p:cNvSpPr txBox="1"/>
          <p:nvPr/>
        </p:nvSpPr>
        <p:spPr>
          <a:xfrm>
            <a:off x="8383588" y="4005263"/>
            <a:ext cx="958215" cy="39878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solidFill>
                  <a:schemeClr val="bg2"/>
                </a:solidFill>
                <a:latin typeface="Arial" panose="020B0604020202020204" pitchFamily="34" charset="0"/>
              </a:rPr>
              <a:t>Some bits</a:t>
            </a:r>
            <a:endParaRPr lang="en-GB" altLang="en-US" sz="1000">
              <a:solidFill>
                <a:schemeClr val="bg2"/>
              </a:solidFill>
              <a:latin typeface="Arial" panose="020B0604020202020204" pitchFamily="34" charset="0"/>
            </a:endParaRPr>
          </a:p>
          <a:p>
            <a:pPr marL="0" lvl="0" indent="0" eaLnBrk="1" hangingPunct="1">
              <a:spcBef>
                <a:spcPct val="0"/>
              </a:spcBef>
              <a:buNone/>
            </a:pPr>
            <a:r>
              <a:rPr lang="en-GB" altLang="en-US" sz="1000">
                <a:solidFill>
                  <a:schemeClr val="bg2"/>
                </a:solidFill>
                <a:latin typeface="Arial" panose="020B0604020202020204" pitchFamily="34" charset="0"/>
              </a:rPr>
              <a:t>01100011100</a:t>
            </a:r>
            <a:endParaRPr lang="en-GB" altLang="en-US" sz="1000">
              <a:solidFill>
                <a:schemeClr val="bg2"/>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386 0.00278 C 0.05208 0.03125 0.07049 0.05995 0.08698 0.075 C 0.10347 0.09005 0.11684 0.09236 0.13281 0.09306 C 0.14879 0.09375 0.17049 0.09051 0.18281 0.07917 C 0.19514 0.06783 0.19219 0.03634 0.20677 0.025 C 0.22136 0.01366 0.25955 0.0132 0.27031 0.01111 " pathEditMode="relative" ptsTypes="aaaaaA">
                                      <p:cBhvr>
                                        <p:cTn id="6" dur="2000" fill="hold"/>
                                        <p:tgtEl>
                                          <p:spTgt spid="39120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0.0037 C -0.00034 0.0213 -0.00052 0.04699 0.01528 0.04815 C 0.03125 0.04977 0.06615 0.00671 0.09566 0.00417 C 0.12552 0.00208 0.16511 0.02917 0.19375 0.03426 C 0.22257 0.03981 0.24063 0.03611 0.26789 0.03681 C 0.2948 0.03727 0.33924 0.04259 0.35695 0.03773 C 0.37483 0.0331 0.37014 0.0206 0.37466 0.00764 C 0.37934 -0.00486 0.36945 -0.02847 0.38455 -0.03935 C 0.39983 -0.05023 0.45382 -0.05116 0.46632 -0.05764 " pathEditMode="relative" rAng="0" ptsTypes="aaaaaaaaA">
                                      <p:cBhvr>
                                        <p:cTn id="10" dur="3000" fill="hold"/>
                                        <p:tgtEl>
                                          <p:spTgt spid="391214"/>
                                        </p:tgtEl>
                                        <p:attrNameLst>
                                          <p:attrName>ppt_x</p:attrName>
                                          <p:attrName>ppt_y</p:attrName>
                                        </p:attrNameLst>
                                      </p:cBhvr>
                                      <p:rCtr x="23300" y="0"/>
                                    </p:animMotion>
                                  </p:childTnLst>
                                </p:cTn>
                              </p:par>
                            </p:childTnLst>
                          </p:cTn>
                        </p:par>
                        <p:par>
                          <p:cTn id="11" fill="hold">
                            <p:stCondLst>
                              <p:cond delay="3000"/>
                            </p:stCondLst>
                            <p:childTnLst>
                              <p:par>
                                <p:cTn id="12" presetID="2" presetClass="entr" presetSubtype="4" fill="hold" grpId="0" nodeType="afterEffect">
                                  <p:stCondLst>
                                    <p:cond delay="0"/>
                                  </p:stCondLst>
                                  <p:childTnLst>
                                    <p:set>
                                      <p:cBhvr>
                                        <p:cTn id="13" dur="1" fill="hold">
                                          <p:stCondLst>
                                            <p:cond delay="0"/>
                                          </p:stCondLst>
                                        </p:cTn>
                                        <p:tgtEl>
                                          <p:spTgt spid="391216"/>
                                        </p:tgtEl>
                                        <p:attrNameLst>
                                          <p:attrName>style.visibility</p:attrName>
                                        </p:attrNameLst>
                                      </p:cBhvr>
                                      <p:to>
                                        <p:strVal val="visible"/>
                                      </p:to>
                                    </p:set>
                                    <p:anim calcmode="lin" valueType="num">
                                      <p:cBhvr additive="base">
                                        <p:cTn id="14" dur="500" fill="hold"/>
                                        <p:tgtEl>
                                          <p:spTgt spid="391216"/>
                                        </p:tgtEl>
                                        <p:attrNameLst>
                                          <p:attrName>ppt_x</p:attrName>
                                        </p:attrNameLst>
                                      </p:cBhvr>
                                      <p:tavLst>
                                        <p:tav tm="0">
                                          <p:val>
                                            <p:strVal val="#ppt_x"/>
                                          </p:val>
                                        </p:tav>
                                        <p:tav tm="100000">
                                          <p:val>
                                            <p:strVal val="#ppt_x"/>
                                          </p:val>
                                        </p:tav>
                                      </p:tavLst>
                                    </p:anim>
                                    <p:anim calcmode="lin" valueType="num">
                                      <p:cBhvr additive="base">
                                        <p:cTn id="15" dur="500" fill="hold"/>
                                        <p:tgtEl>
                                          <p:spTgt spid="39121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2171 -0.00602 C 0.02535 0.03171 0.029 0.06944 0.04566 0.07315 C 0.06233 0.07685 0.09358 0.01898 0.12171 0.0162 C 0.14983 0.01343 0.17292 0.04907 0.21441 0.05648 C 0.25591 0.06389 0.34375 0.07569 0.37066 0.06065 C 0.39757 0.0456 0.3599 -0.01204 0.37587 -0.0338 C 0.39184 -0.05556 0.45226 -0.06343 0.4665 -0.06991 " pathEditMode="relative" ptsTypes="aaaaaaA">
                                      <p:cBhvr>
                                        <p:cTn id="19" dur="5000" fill="hold"/>
                                        <p:tgtEl>
                                          <p:spTgt spid="391214"/>
                                        </p:tgtEl>
                                        <p:attrNameLst>
                                          <p:attrName>ppt_x</p:attrName>
                                          <p:attrName>ppt_y</p:attrName>
                                        </p:attrNameLst>
                                      </p:cBhvr>
                                    </p:animMotion>
                                  </p:childTnLst>
                                </p:cTn>
                              </p:par>
                            </p:childTnLst>
                          </p:cTn>
                        </p:par>
                        <p:par>
                          <p:cTn id="20" fill="hold">
                            <p:stCondLst>
                              <p:cond delay="5000"/>
                            </p:stCondLst>
                            <p:childTnLst>
                              <p:par>
                                <p:cTn id="21" presetID="37" presetClass="entr" presetSubtype="0" fill="hold" grpId="0" nodeType="afterEffect">
                                  <p:stCondLst>
                                    <p:cond delay="0"/>
                                  </p:stCondLst>
                                  <p:childTnLst>
                                    <p:set>
                                      <p:cBhvr>
                                        <p:cTn id="22" dur="1" fill="hold">
                                          <p:stCondLst>
                                            <p:cond delay="0"/>
                                          </p:stCondLst>
                                        </p:cTn>
                                        <p:tgtEl>
                                          <p:spTgt spid="391215"/>
                                        </p:tgtEl>
                                        <p:attrNameLst>
                                          <p:attrName>style.visibility</p:attrName>
                                        </p:attrNameLst>
                                      </p:cBhvr>
                                      <p:to>
                                        <p:strVal val="visible"/>
                                      </p:to>
                                    </p:set>
                                    <p:animEffect transition="in" filter="fade">
                                      <p:cBhvr>
                                        <p:cTn id="23" dur="1000"/>
                                        <p:tgtEl>
                                          <p:spTgt spid="391215"/>
                                        </p:tgtEl>
                                      </p:cBhvr>
                                    </p:animEffect>
                                    <p:anim calcmode="lin" valueType="num">
                                      <p:cBhvr>
                                        <p:cTn id="24" dur="1000" fill="hold"/>
                                        <p:tgtEl>
                                          <p:spTgt spid="391215"/>
                                        </p:tgtEl>
                                        <p:attrNameLst>
                                          <p:attrName>ppt_x</p:attrName>
                                        </p:attrNameLst>
                                      </p:cBhvr>
                                      <p:tavLst>
                                        <p:tav tm="0">
                                          <p:val>
                                            <p:strVal val="#ppt_x"/>
                                          </p:val>
                                        </p:tav>
                                        <p:tav tm="100000">
                                          <p:val>
                                            <p:strVal val="#ppt_x"/>
                                          </p:val>
                                        </p:tav>
                                      </p:tavLst>
                                    </p:anim>
                                    <p:anim calcmode="lin" valueType="num">
                                      <p:cBhvr>
                                        <p:cTn id="25" dur="900" decel="100000" fill="hold"/>
                                        <p:tgtEl>
                                          <p:spTgt spid="39121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912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215" grpId="0" bldLvl="0" animBg="1"/>
      <p:bldP spid="391216"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Title 1"/>
          <p:cNvSpPr>
            <a:spLocks noGrp="1"/>
          </p:cNvSpPr>
          <p:nvPr>
            <p:ph type="title"/>
          </p:nvPr>
        </p:nvSpPr>
        <p:spPr/>
        <p:txBody>
          <a:bodyPr vert="horz" wrap="square" lIns="91440" tIns="45720" rIns="91440" bIns="45720" anchor="ctr"/>
          <a:p>
            <a:r>
              <a:rPr lang="en-GB" altLang="en-US"/>
              <a:t>Intelligent Data Processing</a:t>
            </a:r>
            <a:endParaRPr lang="en-GB" altLang="en-US"/>
          </a:p>
        </p:txBody>
      </p:sp>
      <p:sp>
        <p:nvSpPr>
          <p:cNvPr id="71682" name="Content Placeholder 2"/>
          <p:cNvSpPr>
            <a:spLocks noGrp="1"/>
          </p:cNvSpPr>
          <p:nvPr>
            <p:ph idx="1"/>
          </p:nvPr>
        </p:nvSpPr>
        <p:spPr/>
        <p:txBody>
          <a:bodyPr vert="horz" wrap="square" lIns="91440" tIns="45720" rIns="91440" bIns="45720" anchor="t"/>
          <a:p>
            <a:r>
              <a:rPr lang="en-GB" altLang="en-US"/>
              <a:t>Sensing and data collection, sensor data and data-centric networks</a:t>
            </a:r>
            <a:endParaRPr lang="en-GB" altLang="en-US"/>
          </a:p>
          <a:p>
            <a:r>
              <a:rPr lang="en-GB" altLang="en-US"/>
              <a:t>Access, subscription and integration</a:t>
            </a:r>
            <a:endParaRPr lang="en-GB" altLang="en-US"/>
          </a:p>
          <a:p>
            <a:r>
              <a:rPr lang="en-GB" altLang="en-US"/>
              <a:t>Data processing and stream data analysis</a:t>
            </a:r>
            <a:endParaRPr lang="en-GB" altLang="en-US"/>
          </a:p>
          <a:p>
            <a:r>
              <a:rPr lang="en-GB" altLang="en-US"/>
              <a:t>Query and discovery</a:t>
            </a:r>
            <a:endParaRPr lang="en-GB" altLang="en-US"/>
          </a:p>
          <a:p>
            <a:r>
              <a:rPr lang="en-GB" altLang="en-US"/>
              <a:t>Data classification and clustering</a:t>
            </a:r>
            <a:endParaRPr lang="en-GB" altLang="en-US"/>
          </a:p>
        </p:txBody>
      </p:sp>
      <p:sp>
        <p:nvSpPr>
          <p:cNvPr id="71683"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ea typeface="MS PGothic" panose="020B0600070205080204" charset="-128"/>
              </a:rPr>
            </a:fld>
            <a:endParaRPr lang="en-GB" altLang="en-US" sz="1400">
              <a:ea typeface="MS PGothic" panose="020B0600070205080204" charset="-128"/>
            </a:endParaRPr>
          </a:p>
        </p:txBody>
      </p:sp>
      <p:sp>
        <p:nvSpPr>
          <p:cNvPr id="72706" name="Rectangle 2"/>
          <p:cNvSpPr>
            <a:spLocks noGrp="1"/>
          </p:cNvSpPr>
          <p:nvPr>
            <p:ph type="title"/>
          </p:nvPr>
        </p:nvSpPr>
        <p:spPr/>
        <p:txBody>
          <a:bodyPr vert="horz" wrap="square" lIns="91440" tIns="45720" rIns="91440" bIns="45720" anchor="ctr"/>
          <a:p>
            <a:pPr eaLnBrk="1" hangingPunct="1"/>
            <a:r>
              <a:rPr lang="en-GB" altLang="en-US"/>
              <a:t>Things, Data, and lots of it</a:t>
            </a:r>
            <a:endParaRPr lang="en-GB" altLang="en-US"/>
          </a:p>
        </p:txBody>
      </p:sp>
      <p:pic>
        <p:nvPicPr>
          <p:cNvPr id="72707" name="Picture 5" descr="world+in+hand"/>
          <p:cNvPicPr>
            <a:picLocks noChangeAspect="1"/>
          </p:cNvPicPr>
          <p:nvPr/>
        </p:nvPicPr>
        <p:blipFill>
          <a:blip r:embed="rId1"/>
          <a:stretch>
            <a:fillRect/>
          </a:stretch>
        </p:blipFill>
        <p:spPr>
          <a:xfrm>
            <a:off x="4656138" y="2852738"/>
            <a:ext cx="3032125" cy="2211387"/>
          </a:xfrm>
          <a:prstGeom prst="rect">
            <a:avLst/>
          </a:prstGeom>
          <a:noFill/>
          <a:ln w="9525">
            <a:noFill/>
          </a:ln>
        </p:spPr>
      </p:pic>
      <p:pic>
        <p:nvPicPr>
          <p:cNvPr id="5130" name="Picture 10" descr="4330357901_73a9c7032b"/>
          <p:cNvPicPr>
            <a:picLocks noChangeAspect="1"/>
          </p:cNvPicPr>
          <p:nvPr/>
        </p:nvPicPr>
        <p:blipFill>
          <a:blip r:embed="rId2"/>
          <a:stretch>
            <a:fillRect/>
          </a:stretch>
        </p:blipFill>
        <p:spPr>
          <a:xfrm>
            <a:off x="2135188" y="1412875"/>
            <a:ext cx="8208962" cy="5554663"/>
          </a:xfrm>
          <a:prstGeom prst="rect">
            <a:avLst/>
          </a:prstGeom>
          <a:noFill/>
          <a:ln w="9525">
            <a:noFill/>
          </a:ln>
        </p:spPr>
      </p:pic>
      <p:sp>
        <p:nvSpPr>
          <p:cNvPr id="72709" name="Rectangle 12"/>
          <p:cNvSpPr/>
          <p:nvPr/>
        </p:nvSpPr>
        <p:spPr>
          <a:xfrm>
            <a:off x="1524000" y="6627813"/>
            <a:ext cx="2414905" cy="198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700">
                <a:latin typeface="Arial" panose="020B0604020202020204" pitchFamily="34" charset="0"/>
              </a:rPr>
              <a:t>image courtesy: Smarter Data - I.03_C by Gwen Vanhee</a:t>
            </a:r>
            <a:endParaRPr lang="en-GB" altLang="en-US" sz="700">
              <a:latin typeface="Arial" panose="020B0604020202020204" pitchFamily="34" charset="0"/>
            </a:endParaRPr>
          </a:p>
        </p:txBody>
      </p:sp>
      <p:pic>
        <p:nvPicPr>
          <p:cNvPr id="5134" name="Picture 14" descr="http://members.shaw.ca/c.crane/samples/DataPlanet_big.jpg"/>
          <p:cNvPicPr>
            <a:picLocks noChangeAspect="1"/>
          </p:cNvPicPr>
          <p:nvPr/>
        </p:nvPicPr>
        <p:blipFill>
          <a:blip r:embed="rId3"/>
          <a:stretch>
            <a:fillRect/>
          </a:stretch>
        </p:blipFill>
        <p:spPr>
          <a:xfrm>
            <a:off x="2135188" y="1412558"/>
            <a:ext cx="7439025" cy="45339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30"/>
                                        </p:tgtEl>
                                        <p:attrNameLst>
                                          <p:attrName>style.visibility</p:attrName>
                                        </p:attrNameLst>
                                      </p:cBhvr>
                                      <p:to>
                                        <p:strVal val="visible"/>
                                      </p:to>
                                    </p:set>
                                    <p:anim calcmode="lin" valueType="num">
                                      <p:cBhvr>
                                        <p:cTn id="7" dur="500" fill="hold"/>
                                        <p:tgtEl>
                                          <p:spTgt spid="5130"/>
                                        </p:tgtEl>
                                        <p:attrNameLst>
                                          <p:attrName>ppt_w</p:attrName>
                                        </p:attrNameLst>
                                      </p:cBhvr>
                                      <p:tavLst>
                                        <p:tav tm="0">
                                          <p:val>
                                            <p:fltVal val="0.000000"/>
                                          </p:val>
                                        </p:tav>
                                        <p:tav tm="100000">
                                          <p:val>
                                            <p:strVal val="#ppt_w"/>
                                          </p:val>
                                        </p:tav>
                                      </p:tavLst>
                                    </p:anim>
                                    <p:anim calcmode="lin" valueType="num">
                                      <p:cBhvr>
                                        <p:cTn id="8" dur="500" fill="hold"/>
                                        <p:tgtEl>
                                          <p:spTgt spid="5130"/>
                                        </p:tgtEl>
                                        <p:attrNameLst>
                                          <p:attrName>ppt_h</p:attrName>
                                        </p:attrNameLst>
                                      </p:cBhvr>
                                      <p:tavLst>
                                        <p:tav tm="0">
                                          <p:val>
                                            <p:fltVal val="0.000000"/>
                                          </p:val>
                                        </p:tav>
                                        <p:tav tm="100000">
                                          <p:val>
                                            <p:strVal val="#ppt_h"/>
                                          </p:val>
                                        </p:tav>
                                      </p:tavLst>
                                    </p:anim>
                                    <p:animEffect transition="in" filter="fade">
                                      <p:cBhvr>
                                        <p:cTn id="9" dur="500"/>
                                        <p:tgtEl>
                                          <p:spTgt spid="513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34"/>
                                        </p:tgtEl>
                                        <p:attrNameLst>
                                          <p:attrName>style.visibility</p:attrName>
                                        </p:attrNameLst>
                                      </p:cBhvr>
                                      <p:to>
                                        <p:strVal val="visible"/>
                                      </p:to>
                                    </p:set>
                                    <p:anim calcmode="lin" valueType="num">
                                      <p:cBhvr>
                                        <p:cTn id="14" dur="500" fill="hold"/>
                                        <p:tgtEl>
                                          <p:spTgt spid="5134"/>
                                        </p:tgtEl>
                                        <p:attrNameLst>
                                          <p:attrName>ppt_w</p:attrName>
                                        </p:attrNameLst>
                                      </p:cBhvr>
                                      <p:tavLst>
                                        <p:tav tm="0">
                                          <p:val>
                                            <p:fltVal val="0.000000"/>
                                          </p:val>
                                        </p:tav>
                                        <p:tav tm="100000">
                                          <p:val>
                                            <p:strVal val="#ppt_w"/>
                                          </p:val>
                                        </p:tav>
                                      </p:tavLst>
                                    </p:anim>
                                    <p:anim calcmode="lin" valueType="num">
                                      <p:cBhvr>
                                        <p:cTn id="15" dur="500" fill="hold"/>
                                        <p:tgtEl>
                                          <p:spTgt spid="5134"/>
                                        </p:tgtEl>
                                        <p:attrNameLst>
                                          <p:attrName>ppt_h</p:attrName>
                                        </p:attrNameLst>
                                      </p:cBhvr>
                                      <p:tavLst>
                                        <p:tav tm="0">
                                          <p:val>
                                            <p:fltVal val="0.000000"/>
                                          </p:val>
                                        </p:tav>
                                        <p:tav tm="100000">
                                          <p:val>
                                            <p:strVal val="#ppt_h"/>
                                          </p:val>
                                        </p:tav>
                                      </p:tavLst>
                                    </p:anim>
                                    <p:animEffect transition="in" filter="fade">
                                      <p:cBhvr>
                                        <p:cTn id="16" dur="5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000">
                <a:latin typeface="Gill Sans MT" panose="020B0502020104020203" charset="0"/>
                <a:ea typeface="MS PGothic" panose="020B0600070205080204" charset="-128"/>
              </a:rPr>
            </a:fld>
            <a:endParaRPr lang="en-GB" altLang="en-US" sz="1000">
              <a:latin typeface="Gill Sans MT" panose="020B0502020104020203" charset="0"/>
              <a:ea typeface="MS PGothic" panose="020B0600070205080204" charset="-128"/>
            </a:endParaRPr>
          </a:p>
        </p:txBody>
      </p:sp>
      <p:sp>
        <p:nvSpPr>
          <p:cNvPr id="74754" name="Rectangle 4"/>
          <p:cNvSpPr/>
          <p:nvPr/>
        </p:nvSpPr>
        <p:spPr>
          <a:xfrm>
            <a:off x="2711450" y="765175"/>
            <a:ext cx="6769100" cy="2676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GB" sz="2800" i="1">
                <a:latin typeface="Gill Sans MT" panose="020B0502020104020203" charset="0"/>
                <a:ea typeface="MS PGothic" panose="020B0600070205080204" charset="-128"/>
              </a:rPr>
              <a:t>“</a:t>
            </a:r>
            <a:r>
              <a:rPr lang="en-GB" altLang="en-US" sz="2800" i="1">
                <a:latin typeface="Gill Sans MT" panose="020B0502020104020203" charset="0"/>
                <a:ea typeface="MS PGothic" panose="020B0600070205080204" charset="-128"/>
              </a:rPr>
              <a:t>Each single data item is important.</a:t>
            </a:r>
            <a:r>
              <a:rPr lang="en-GB" altLang="en-GB" sz="2800" i="1">
                <a:latin typeface="Gill Sans MT" panose="020B0502020104020203" charset="0"/>
                <a:ea typeface="MS PGothic" panose="020B0600070205080204" charset="-128"/>
              </a:rPr>
              <a:t>”</a:t>
            </a:r>
            <a:br>
              <a:rPr lang="en-GB" altLang="en-US" sz="2800" i="1">
                <a:latin typeface="Gill Sans MT" panose="020B0502020104020203" charset="0"/>
                <a:ea typeface="MS PGothic" panose="020B0600070205080204" charset="-128"/>
              </a:rPr>
            </a:br>
            <a:endParaRPr lang="en-GB" altLang="en-US" sz="2800" i="1">
              <a:latin typeface="Gill Sans MT" panose="020B0502020104020203" charset="0"/>
              <a:ea typeface="MS PGothic" panose="020B0600070205080204" charset="-128"/>
            </a:endParaRPr>
          </a:p>
          <a:p>
            <a:pPr marL="0" lvl="0" indent="0" eaLnBrk="1" hangingPunct="1">
              <a:spcBef>
                <a:spcPct val="0"/>
              </a:spcBef>
              <a:buNone/>
            </a:pPr>
            <a:r>
              <a:rPr lang="en-GB" altLang="en-GB" sz="2800" i="1">
                <a:latin typeface="Gill Sans MT" panose="020B0502020104020203" charset="0"/>
                <a:ea typeface="MS PGothic" panose="020B0600070205080204" charset="-128"/>
              </a:rPr>
              <a:t>“</a:t>
            </a:r>
            <a:r>
              <a:rPr lang="en-GB" altLang="en-US" sz="2800" i="1">
                <a:latin typeface="Gill Sans MT" panose="020B0502020104020203" charset="0"/>
                <a:ea typeface="MS PGothic" panose="020B0600070205080204" charset="-128"/>
              </a:rPr>
              <a:t>Relying merely on data from sources that are unevenly distributed, without considering background information or social context, can lead to imbalanced interpretations and decisions.</a:t>
            </a:r>
            <a:r>
              <a:rPr lang="en-GB" altLang="en-GB" sz="2800" i="1">
                <a:latin typeface="Gill Sans MT" panose="020B0502020104020203" charset="0"/>
                <a:ea typeface="MS PGothic" panose="020B0600070205080204" charset="-128"/>
              </a:rPr>
              <a:t>”</a:t>
            </a:r>
            <a:endParaRPr lang="en-GB" altLang="en-US" sz="2800" i="1">
              <a:latin typeface="Gill Sans MT" panose="020B0502020104020203" charset="0"/>
              <a:ea typeface="MS PGothic" panose="020B0600070205080204" charset="-128"/>
            </a:endParaRPr>
          </a:p>
        </p:txBody>
      </p:sp>
      <p:pic>
        <p:nvPicPr>
          <p:cNvPr id="74755" name="Picture 3" descr="Screen Shot 2014-08-23 at 13.46.36.png"/>
          <p:cNvPicPr>
            <a:picLocks noChangeAspect="1"/>
          </p:cNvPicPr>
          <p:nvPr/>
        </p:nvPicPr>
        <p:blipFill>
          <a:blip r:embed="rId1"/>
          <a:stretch>
            <a:fillRect/>
          </a:stretch>
        </p:blipFill>
        <p:spPr>
          <a:xfrm>
            <a:off x="5735638" y="5157788"/>
            <a:ext cx="3600450" cy="1008062"/>
          </a:xfrm>
          <a:prstGeom prst="rect">
            <a:avLst/>
          </a:prstGeom>
          <a:noFill/>
          <a:ln w="9525">
            <a:noFill/>
          </a:ln>
        </p:spPr>
      </p:pic>
      <p:sp>
        <p:nvSpPr>
          <p:cNvPr id="74756" name="Oval 4"/>
          <p:cNvSpPr/>
          <p:nvPr/>
        </p:nvSpPr>
        <p:spPr>
          <a:xfrm>
            <a:off x="8162925" y="5157788"/>
            <a:ext cx="144463" cy="142875"/>
          </a:xfrm>
          <a:prstGeom prst="ellipse">
            <a:avLst/>
          </a:prstGeom>
          <a:solidFill>
            <a:srgbClr val="FF0000">
              <a:alpha val="38823"/>
            </a:srgbClr>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endParaRPr lang="en-GB" altLang="en-US" sz="1800">
              <a:latin typeface="Arial" panose="020B0604020202020204" pitchFamily="34" charset="0"/>
              <a:ea typeface="MS PGothic" panose="020B0600070205080204" charset="-128"/>
            </a:endParaRPr>
          </a:p>
        </p:txBody>
      </p:sp>
      <p:cxnSp>
        <p:nvCxnSpPr>
          <p:cNvPr id="74757" name="Straight Arrow Connector 6"/>
          <p:cNvCxnSpPr/>
          <p:nvPr/>
        </p:nvCxnSpPr>
        <p:spPr>
          <a:xfrm>
            <a:off x="7535863" y="4652963"/>
            <a:ext cx="649287" cy="503237"/>
          </a:xfrm>
          <a:prstGeom prst="straightConnector1">
            <a:avLst/>
          </a:prstGeom>
          <a:ln w="9525" cap="flat" cmpd="sng">
            <a:solidFill>
              <a:schemeClr val="tx1"/>
            </a:solidFill>
            <a:prstDash val="solid"/>
            <a:headEnd type="none" w="med" len="med"/>
            <a:tailEnd type="arrow" w="med" len="med"/>
          </a:ln>
        </p:spPr>
      </p:cxnSp>
      <p:sp>
        <p:nvSpPr>
          <p:cNvPr id="74758" name="TextBox 7"/>
          <p:cNvSpPr txBox="1"/>
          <p:nvPr/>
        </p:nvSpPr>
        <p:spPr>
          <a:xfrm>
            <a:off x="7338695" y="4437063"/>
            <a:ext cx="276860" cy="3371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lgn="ctr" eaLnBrk="1" hangingPunct="1">
              <a:spcBef>
                <a:spcPct val="0"/>
              </a:spcBef>
              <a:buNone/>
            </a:pPr>
            <a:r>
              <a:rPr lang="en-US" altLang="en-US" sz="1600">
                <a:latin typeface="Calibri" panose="020F0502020204030204" charset="0"/>
                <a:ea typeface="MS PGothic" panose="020B0600070205080204" charset="-128"/>
              </a:rPr>
              <a:t>?</a:t>
            </a:r>
            <a:endParaRPr lang="en-US" altLang="en-US" sz="1600">
              <a:latin typeface="Calibri" panose="020F0502020204030204" charset="0"/>
              <a:ea typeface="MS PGothic" panose="020B0600070205080204" charset="-128"/>
            </a:endParaRPr>
          </a:p>
        </p:txBody>
      </p:sp>
      <p:pic>
        <p:nvPicPr>
          <p:cNvPr id="74759" name="Picture 1" descr="figure_1.png"/>
          <p:cNvPicPr>
            <a:picLocks noChangeAspect="1"/>
          </p:cNvPicPr>
          <p:nvPr/>
        </p:nvPicPr>
        <p:blipFill>
          <a:blip r:embed="rId2"/>
          <a:stretch>
            <a:fillRect/>
          </a:stretch>
        </p:blipFill>
        <p:spPr>
          <a:xfrm>
            <a:off x="445135" y="3321685"/>
            <a:ext cx="4233545" cy="317436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Title 1"/>
          <p:cNvSpPr>
            <a:spLocks noGrp="1"/>
          </p:cNvSpPr>
          <p:nvPr>
            <p:ph type="title"/>
          </p:nvPr>
        </p:nvSpPr>
        <p:spPr/>
        <p:txBody>
          <a:bodyPr vert="horz" wrap="square" lIns="91440" tIns="45720" rIns="91440" bIns="45720" anchor="ctr"/>
          <a:p>
            <a:r>
              <a:rPr lang="en-US" altLang="en-US">
                <a:latin typeface="Gill Sans MT" panose="020B0502020104020203" charset="0"/>
                <a:ea typeface="MS PGothic" panose="020B0600070205080204" charset="-128"/>
              </a:rPr>
              <a:t> IoT Data- Challenges</a:t>
            </a:r>
            <a:endParaRPr lang="en-US" altLang="en-US">
              <a:latin typeface="Gill Sans MT" panose="020B0502020104020203" charset="0"/>
              <a:ea typeface="MS PGothic" panose="020B0600070205080204" charset="-128"/>
            </a:endParaRPr>
          </a:p>
        </p:txBody>
      </p:sp>
      <p:sp>
        <p:nvSpPr>
          <p:cNvPr id="75778" name="Content Placeholder 2"/>
          <p:cNvSpPr>
            <a:spLocks noGrp="1"/>
          </p:cNvSpPr>
          <p:nvPr>
            <p:ph idx="1"/>
          </p:nvPr>
        </p:nvSpPr>
        <p:spPr/>
        <p:txBody>
          <a:bodyPr vert="horz" wrap="square" lIns="91440" tIns="45720" rIns="91440" bIns="45720" anchor="t"/>
          <a:p>
            <a:r>
              <a:rPr lang="en-US" altLang="en-US">
                <a:latin typeface="Gill Sans MT" panose="020B0502020104020203" charset="0"/>
                <a:ea typeface="MS PGothic" panose="020B0600070205080204" charset="-128"/>
              </a:rPr>
              <a:t>Multi-modal and heterogeneous</a:t>
            </a:r>
            <a:endParaRPr lang="en-US" altLang="en-US">
              <a:latin typeface="Gill Sans MT" panose="020B0502020104020203" charset="0"/>
              <a:ea typeface="MS PGothic" panose="020B0600070205080204" charset="-128"/>
            </a:endParaRPr>
          </a:p>
          <a:p>
            <a:r>
              <a:rPr lang="en-US" altLang="en-US">
                <a:latin typeface="Gill Sans MT" panose="020B0502020104020203" charset="0"/>
                <a:ea typeface="MS PGothic" panose="020B0600070205080204" charset="-128"/>
              </a:rPr>
              <a:t>Noisy and incomplete</a:t>
            </a:r>
            <a:endParaRPr lang="en-US" altLang="en-US">
              <a:latin typeface="Gill Sans MT" panose="020B0502020104020203" charset="0"/>
              <a:ea typeface="MS PGothic" panose="020B0600070205080204" charset="-128"/>
            </a:endParaRPr>
          </a:p>
          <a:p>
            <a:r>
              <a:rPr lang="en-US" altLang="en-US">
                <a:latin typeface="Gill Sans MT" panose="020B0502020104020203" charset="0"/>
                <a:ea typeface="MS PGothic" panose="020B0600070205080204" charset="-128"/>
              </a:rPr>
              <a:t>Time and location dependent  </a:t>
            </a:r>
            <a:endParaRPr lang="en-US" altLang="en-US">
              <a:latin typeface="Gill Sans MT" panose="020B0502020104020203" charset="0"/>
              <a:ea typeface="MS PGothic" panose="020B0600070205080204" charset="-128"/>
            </a:endParaRPr>
          </a:p>
          <a:p>
            <a:r>
              <a:rPr lang="en-US" altLang="en-US">
                <a:latin typeface="Gill Sans MT" panose="020B0502020104020203" charset="0"/>
                <a:ea typeface="MS PGothic" panose="020B0600070205080204" charset="-128"/>
              </a:rPr>
              <a:t>Dynamic and varies in quality </a:t>
            </a:r>
            <a:endParaRPr lang="en-US" altLang="en-US">
              <a:latin typeface="Gill Sans MT" panose="020B0502020104020203" charset="0"/>
              <a:ea typeface="MS PGothic" panose="020B0600070205080204" charset="-128"/>
            </a:endParaRPr>
          </a:p>
          <a:p>
            <a:r>
              <a:rPr lang="en-US" altLang="en-US">
                <a:latin typeface="Gill Sans MT" panose="020B0502020104020203" charset="0"/>
                <a:ea typeface="MS PGothic" panose="020B0600070205080204" charset="-128"/>
              </a:rPr>
              <a:t>Crowed sourced data can be unreliable </a:t>
            </a:r>
            <a:endParaRPr lang="en-US" altLang="en-US">
              <a:latin typeface="Gill Sans MT" panose="020B0502020104020203" charset="0"/>
              <a:ea typeface="MS PGothic" panose="020B0600070205080204" charset="-128"/>
            </a:endParaRPr>
          </a:p>
          <a:p>
            <a:r>
              <a:rPr lang="en-US" altLang="en-US">
                <a:latin typeface="Gill Sans MT" panose="020B0502020104020203" charset="0"/>
                <a:ea typeface="MS PGothic" panose="020B0600070205080204" charset="-128"/>
              </a:rPr>
              <a:t>Requires (near-) real-time analysis</a:t>
            </a:r>
            <a:endParaRPr lang="en-US" altLang="en-US">
              <a:latin typeface="Gill Sans MT" panose="020B0502020104020203" charset="0"/>
              <a:ea typeface="MS PGothic" panose="020B0600070205080204" charset="-128"/>
            </a:endParaRPr>
          </a:p>
          <a:p>
            <a:r>
              <a:rPr lang="en-US" altLang="en-US">
                <a:latin typeface="Gill Sans MT" panose="020B0502020104020203" charset="0"/>
                <a:ea typeface="MS PGothic" panose="020B0600070205080204" charset="-128"/>
              </a:rPr>
              <a:t>Privacy and security are important issues</a:t>
            </a:r>
            <a:endParaRPr lang="en-US" altLang="en-US">
              <a:latin typeface="Gill Sans MT" panose="020B0502020104020203" charset="0"/>
              <a:ea typeface="MS PGothic" panose="020B0600070205080204" charset="-128"/>
            </a:endParaRPr>
          </a:p>
          <a:p>
            <a:r>
              <a:rPr lang="en-US" altLang="en-US">
                <a:latin typeface="Gill Sans MT" panose="020B0502020104020203" charset="0"/>
                <a:ea typeface="MS PGothic" panose="020B0600070205080204" charset="-128"/>
              </a:rPr>
              <a:t>Data can be biased- </a:t>
            </a:r>
            <a:r>
              <a:rPr lang="en-US" altLang="en-US">
                <a:solidFill>
                  <a:srgbClr val="FF6600"/>
                </a:solidFill>
                <a:latin typeface="Gill Sans MT" panose="020B0502020104020203" charset="0"/>
                <a:ea typeface="MS PGothic" panose="020B0600070205080204" charset="-128"/>
              </a:rPr>
              <a:t>we need to know our data!</a:t>
            </a:r>
            <a:br>
              <a:rPr lang="en-US" altLang="en-US">
                <a:solidFill>
                  <a:srgbClr val="FF6600"/>
                </a:solidFill>
                <a:latin typeface="Gill Sans MT" panose="020B0502020104020203" charset="0"/>
                <a:ea typeface="MS PGothic" panose="020B0600070205080204" charset="-128"/>
              </a:rPr>
            </a:br>
            <a:endParaRPr lang="en-US" altLang="en-US">
              <a:solidFill>
                <a:srgbClr val="FF6600"/>
              </a:solidFill>
              <a:latin typeface="Gill Sans MT" panose="020B0502020104020203" charset="0"/>
              <a:ea typeface="MS PGothic" panose="020B0600070205080204" charset="-128"/>
            </a:endParaRPr>
          </a:p>
        </p:txBody>
      </p:sp>
      <p:sp>
        <p:nvSpPr>
          <p:cNvPr id="75779"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000">
                <a:latin typeface="Gill Sans MT" panose="020B0502020104020203" charset="0"/>
                <a:ea typeface="MS PGothic" panose="020B0600070205080204" charset="-128"/>
              </a:rPr>
            </a:fld>
            <a:endParaRPr lang="en-GB" altLang="en-US" sz="1000">
              <a:latin typeface="Gill Sans MT" panose="020B0502020104020203" charset="0"/>
              <a:ea typeface="MS PGothic" panose="020B0600070205080204" charset="-12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8"/>
          <p:cNvSpPr>
            <a:spLocks noGrp="1"/>
          </p:cNvSpPr>
          <p:nvPr>
            <p:ph type="subTitle" idx="1"/>
          </p:nvPr>
        </p:nvSpPr>
        <p:spPr>
          <a:xfrm>
            <a:off x="2566988" y="1773238"/>
            <a:ext cx="6400800" cy="1752600"/>
          </a:xfrm>
        </p:spPr>
        <p:txBody>
          <a:bodyPr vert="horz" wrap="square" lIns="91440" tIns="45720" rIns="91440" bIns="45720" anchor="t"/>
          <a:p>
            <a:pPr algn="l"/>
            <a:r>
              <a:rPr lang="en-GB" altLang="en-US">
                <a:latin typeface="+mn-lt"/>
                <a:ea typeface="Arial" panose="020B0604020202020204" pitchFamily="34" charset="0"/>
                <a:cs typeface="+mn-cs"/>
              </a:rPr>
              <a:t>“People want answers, not numbers” </a:t>
            </a:r>
            <a:r>
              <a:rPr lang="en-GB" altLang="en-US" sz="1200">
                <a:latin typeface="+mn-lt"/>
                <a:ea typeface="Arial" panose="020B0604020202020204" pitchFamily="34" charset="0"/>
                <a:cs typeface="+mn-cs"/>
              </a:rPr>
              <a:t>(Steven Glaser, UC Berkley)</a:t>
            </a:r>
            <a:endParaRPr lang="en-GB" altLang="en-US" sz="1200">
              <a:latin typeface="+mn-lt"/>
              <a:ea typeface="Arial" panose="020B0604020202020204" pitchFamily="34" charset="0"/>
              <a:cs typeface="+mn-cs"/>
            </a:endParaRPr>
          </a:p>
          <a:p>
            <a:pPr algn="l"/>
            <a:endParaRPr lang="en-US" altLang="en-US">
              <a:latin typeface="+mn-lt"/>
              <a:ea typeface="Arial" panose="020B0604020202020204" pitchFamily="34" charset="0"/>
              <a:cs typeface="+mn-cs"/>
            </a:endParaRPr>
          </a:p>
        </p:txBody>
      </p:sp>
      <p:pic>
        <p:nvPicPr>
          <p:cNvPr id="76802" name="Picture 10" descr="RPG map symbols: mountains by nicubunu - Part of the fantasy RPG map elements collection: mountains"/>
          <p:cNvPicPr>
            <a:picLocks noChangeAspect="1"/>
          </p:cNvPicPr>
          <p:nvPr/>
        </p:nvPicPr>
        <p:blipFill>
          <a:blip r:embed="rId1"/>
          <a:stretch>
            <a:fillRect/>
          </a:stretch>
        </p:blipFill>
        <p:spPr>
          <a:xfrm>
            <a:off x="2928938" y="4940300"/>
            <a:ext cx="4248150" cy="1368425"/>
          </a:xfrm>
          <a:prstGeom prst="rect">
            <a:avLst/>
          </a:prstGeom>
          <a:noFill/>
          <a:ln w="9525">
            <a:noFill/>
          </a:ln>
        </p:spPr>
      </p:pic>
      <p:pic>
        <p:nvPicPr>
          <p:cNvPr id="76803" name="Picture 11" descr="#"/>
          <p:cNvPicPr>
            <a:picLocks noChangeAspect="1"/>
          </p:cNvPicPr>
          <p:nvPr/>
        </p:nvPicPr>
        <p:blipFill>
          <a:blip r:embed="rId2"/>
          <a:stretch>
            <a:fillRect/>
          </a:stretch>
        </p:blipFill>
        <p:spPr>
          <a:xfrm>
            <a:off x="1919288" y="3644900"/>
            <a:ext cx="1152525" cy="2303463"/>
          </a:xfrm>
          <a:prstGeom prst="rect">
            <a:avLst/>
          </a:prstGeom>
          <a:noFill/>
          <a:ln w="9525">
            <a:noFill/>
          </a:ln>
        </p:spPr>
      </p:pic>
      <p:pic>
        <p:nvPicPr>
          <p:cNvPr id="76804" name="Picture 12" descr="Penguin Admin by Moini - Penguin working on his computer, seems to be the admin of a network, used yves_guillou_fish_sheleton.svg and network-blue.svg."/>
          <p:cNvPicPr>
            <a:picLocks noChangeAspect="1"/>
          </p:cNvPicPr>
          <p:nvPr/>
        </p:nvPicPr>
        <p:blipFill>
          <a:blip r:embed="rId3"/>
          <a:stretch>
            <a:fillRect/>
          </a:stretch>
        </p:blipFill>
        <p:spPr>
          <a:xfrm>
            <a:off x="7680325" y="4437063"/>
            <a:ext cx="1243013" cy="1412875"/>
          </a:xfrm>
          <a:prstGeom prst="rect">
            <a:avLst/>
          </a:prstGeom>
          <a:noFill/>
          <a:ln w="9525">
            <a:noFill/>
          </a:ln>
        </p:spPr>
      </p:pic>
      <p:pic>
        <p:nvPicPr>
          <p:cNvPr id="76805" name="Picture 13" descr="#"/>
          <p:cNvPicPr>
            <a:picLocks noChangeAspect="1"/>
          </p:cNvPicPr>
          <p:nvPr/>
        </p:nvPicPr>
        <p:blipFill>
          <a:blip r:embed="rId4"/>
          <a:stretch>
            <a:fillRect/>
          </a:stretch>
        </p:blipFill>
        <p:spPr>
          <a:xfrm>
            <a:off x="3403600" y="5440363"/>
            <a:ext cx="250825" cy="285750"/>
          </a:xfrm>
          <a:prstGeom prst="rect">
            <a:avLst/>
          </a:prstGeom>
          <a:noFill/>
          <a:ln w="9525">
            <a:noFill/>
          </a:ln>
        </p:spPr>
      </p:pic>
      <p:pic>
        <p:nvPicPr>
          <p:cNvPr id="76806" name="Picture 14" descr="#"/>
          <p:cNvPicPr>
            <a:picLocks noChangeAspect="1"/>
          </p:cNvPicPr>
          <p:nvPr/>
        </p:nvPicPr>
        <p:blipFill>
          <a:blip r:embed="rId4"/>
          <a:stretch>
            <a:fillRect/>
          </a:stretch>
        </p:blipFill>
        <p:spPr>
          <a:xfrm>
            <a:off x="2784475" y="5229225"/>
            <a:ext cx="250825" cy="285750"/>
          </a:xfrm>
          <a:prstGeom prst="rect">
            <a:avLst/>
          </a:prstGeom>
          <a:noFill/>
          <a:ln w="9525">
            <a:noFill/>
          </a:ln>
        </p:spPr>
      </p:pic>
      <p:pic>
        <p:nvPicPr>
          <p:cNvPr id="76807" name="Picture 15" descr="#"/>
          <p:cNvPicPr>
            <a:picLocks noChangeAspect="1"/>
          </p:cNvPicPr>
          <p:nvPr/>
        </p:nvPicPr>
        <p:blipFill>
          <a:blip r:embed="rId4"/>
          <a:stretch>
            <a:fillRect/>
          </a:stretch>
        </p:blipFill>
        <p:spPr>
          <a:xfrm>
            <a:off x="4079875" y="5546725"/>
            <a:ext cx="250825" cy="287338"/>
          </a:xfrm>
          <a:prstGeom prst="rect">
            <a:avLst/>
          </a:prstGeom>
          <a:noFill/>
          <a:ln w="9525">
            <a:noFill/>
          </a:ln>
        </p:spPr>
      </p:pic>
      <p:pic>
        <p:nvPicPr>
          <p:cNvPr id="76808" name="Picture 16" descr="#"/>
          <p:cNvPicPr>
            <a:picLocks noChangeAspect="1"/>
          </p:cNvPicPr>
          <p:nvPr/>
        </p:nvPicPr>
        <p:blipFill>
          <a:blip r:embed="rId4"/>
          <a:stretch>
            <a:fillRect/>
          </a:stretch>
        </p:blipFill>
        <p:spPr>
          <a:xfrm>
            <a:off x="4991100" y="5332413"/>
            <a:ext cx="250825" cy="287337"/>
          </a:xfrm>
          <a:prstGeom prst="rect">
            <a:avLst/>
          </a:prstGeom>
          <a:noFill/>
          <a:ln w="9525">
            <a:noFill/>
          </a:ln>
        </p:spPr>
      </p:pic>
      <p:pic>
        <p:nvPicPr>
          <p:cNvPr id="76809" name="Picture 17" descr="#"/>
          <p:cNvPicPr>
            <a:picLocks noChangeAspect="1"/>
          </p:cNvPicPr>
          <p:nvPr/>
        </p:nvPicPr>
        <p:blipFill>
          <a:blip r:embed="rId4"/>
          <a:stretch>
            <a:fillRect/>
          </a:stretch>
        </p:blipFill>
        <p:spPr>
          <a:xfrm>
            <a:off x="4152900" y="5045075"/>
            <a:ext cx="250825" cy="287338"/>
          </a:xfrm>
          <a:prstGeom prst="rect">
            <a:avLst/>
          </a:prstGeom>
          <a:noFill/>
          <a:ln w="9525">
            <a:noFill/>
          </a:ln>
        </p:spPr>
      </p:pic>
      <p:sp>
        <p:nvSpPr>
          <p:cNvPr id="683026" name="Line 18"/>
          <p:cNvSpPr>
            <a:spLocks noChangeShapeType="1"/>
          </p:cNvSpPr>
          <p:nvPr/>
        </p:nvSpPr>
        <p:spPr bwMode="auto">
          <a:xfrm>
            <a:off x="3000375" y="5445125"/>
            <a:ext cx="490538" cy="101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3027" name="Line 19"/>
          <p:cNvSpPr>
            <a:spLocks noChangeShapeType="1"/>
          </p:cNvSpPr>
          <p:nvPr/>
        </p:nvSpPr>
        <p:spPr bwMode="auto">
          <a:xfrm>
            <a:off x="3579813" y="5654675"/>
            <a:ext cx="530225" cy="714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3028" name="Oval 20"/>
          <p:cNvSpPr>
            <a:spLocks noChangeArrowheads="1"/>
          </p:cNvSpPr>
          <p:nvPr/>
        </p:nvSpPr>
        <p:spPr bwMode="auto">
          <a:xfrm>
            <a:off x="5786438" y="5413375"/>
            <a:ext cx="439738" cy="179388"/>
          </a:xfrm>
          <a:prstGeom prst="ellipse">
            <a:avLst/>
          </a:prstGeom>
          <a:solidFill>
            <a:srgbClr val="00800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17961" dir="2700000" algn="ctr" rotWithShape="0">
                    <a:srgbClr val="008000">
                      <a:gamma/>
                      <a:shade val="60000"/>
                      <a:invGamma/>
                      <a:alpha val="50000"/>
                    </a:srgb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sz="5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rPr>
              <a:t>Sink</a:t>
            </a:r>
            <a:endParaRPr kumimoji="0" lang="en-GB" sz="5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GB" sz="5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rPr>
              <a:t>node</a:t>
            </a:r>
            <a:endParaRPr kumimoji="0" lang="en-GB" sz="5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endParaRPr>
          </a:p>
        </p:txBody>
      </p:sp>
      <p:sp>
        <p:nvSpPr>
          <p:cNvPr id="683029" name="Rectangle 21"/>
          <p:cNvSpPr>
            <a:spLocks noChangeArrowheads="1"/>
          </p:cNvSpPr>
          <p:nvPr/>
        </p:nvSpPr>
        <p:spPr bwMode="auto">
          <a:xfrm>
            <a:off x="6580188" y="5440363"/>
            <a:ext cx="396875" cy="14287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sz="6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rPr>
              <a:t>Gateway</a:t>
            </a:r>
            <a:endParaRPr kumimoji="0" lang="en-GB" sz="600" b="0" i="0" u="none" strike="noStrike" kern="1200" cap="none" spc="0" normalizeH="0" baseline="0" noProof="0">
              <a:ln>
                <a:noFill/>
              </a:ln>
              <a:solidFill>
                <a:schemeClr val="tx1"/>
              </a:solidFill>
              <a:effectLst/>
              <a:uLnTx/>
              <a:uFillTx/>
              <a:latin typeface="Verdana" panose="020B0604030504040204" charset="0"/>
              <a:ea typeface="MS PGothic" panose="020B0600070205080204" charset="-128"/>
              <a:cs typeface="Arial" panose="020B0604020202020204" pitchFamily="34" charset="0"/>
            </a:endParaRPr>
          </a:p>
        </p:txBody>
      </p:sp>
      <p:pic>
        <p:nvPicPr>
          <p:cNvPr id="76814" name="Picture 22" descr="http://openclipart.org/image/800px/svg_to_png/14729/gabe_anguiano_Cloud.png"/>
          <p:cNvPicPr>
            <a:picLocks noChangeAspect="1"/>
          </p:cNvPicPr>
          <p:nvPr/>
        </p:nvPicPr>
        <p:blipFill>
          <a:blip r:embed="rId5"/>
          <a:stretch>
            <a:fillRect/>
          </a:stretch>
        </p:blipFill>
        <p:spPr>
          <a:xfrm>
            <a:off x="5918200" y="4579938"/>
            <a:ext cx="1058863" cy="658812"/>
          </a:xfrm>
          <a:prstGeom prst="rect">
            <a:avLst/>
          </a:prstGeom>
          <a:noFill/>
          <a:ln w="9525">
            <a:noFill/>
          </a:ln>
        </p:spPr>
      </p:pic>
      <p:sp>
        <p:nvSpPr>
          <p:cNvPr id="76815" name="Line 23"/>
          <p:cNvSpPr/>
          <p:nvPr/>
        </p:nvSpPr>
        <p:spPr>
          <a:xfrm>
            <a:off x="6711950" y="5224463"/>
            <a:ext cx="87313" cy="144462"/>
          </a:xfrm>
          <a:prstGeom prst="line">
            <a:avLst/>
          </a:prstGeom>
          <a:ln w="9525" cap="flat" cmpd="sng">
            <a:solidFill>
              <a:schemeClr val="tx1"/>
            </a:solidFill>
            <a:prstDash val="solid"/>
            <a:headEnd type="triangle" w="med" len="med"/>
            <a:tailEnd type="triangle" w="med" len="med"/>
          </a:ln>
          <a:effectLst>
            <a:prstShdw prst="shdw17" dist="17961" dir="2699999">
              <a:srgbClr val="808080">
                <a:alpha val="50000"/>
              </a:srgbClr>
            </a:prstShdw>
          </a:effectLst>
        </p:spPr>
      </p:sp>
      <p:sp>
        <p:nvSpPr>
          <p:cNvPr id="683032" name="Line 24"/>
          <p:cNvSpPr>
            <a:spLocks noChangeShapeType="1"/>
          </p:cNvSpPr>
          <p:nvPr/>
        </p:nvSpPr>
        <p:spPr bwMode="auto">
          <a:xfrm>
            <a:off x="5343525" y="5511800"/>
            <a:ext cx="3984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3033" name="Line 25"/>
          <p:cNvSpPr>
            <a:spLocks noChangeShapeType="1"/>
          </p:cNvSpPr>
          <p:nvPr/>
        </p:nvSpPr>
        <p:spPr bwMode="auto">
          <a:xfrm>
            <a:off x="6248400" y="5511800"/>
            <a:ext cx="3095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3034" name="Line 26"/>
          <p:cNvSpPr>
            <a:spLocks noChangeShapeType="1"/>
          </p:cNvSpPr>
          <p:nvPr/>
        </p:nvSpPr>
        <p:spPr bwMode="auto">
          <a:xfrm>
            <a:off x="4373563" y="5260975"/>
            <a:ext cx="661988"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3035" name="Line 27"/>
          <p:cNvSpPr>
            <a:spLocks noChangeShapeType="1"/>
          </p:cNvSpPr>
          <p:nvPr/>
        </p:nvSpPr>
        <p:spPr bwMode="auto">
          <a:xfrm flipV="1">
            <a:off x="3622675" y="5260975"/>
            <a:ext cx="530225" cy="2857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3036" name="Line 28"/>
          <p:cNvSpPr>
            <a:spLocks noChangeShapeType="1"/>
          </p:cNvSpPr>
          <p:nvPr/>
        </p:nvSpPr>
        <p:spPr bwMode="auto">
          <a:xfrm flipH="1">
            <a:off x="4152900" y="5332413"/>
            <a:ext cx="88900" cy="322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3037" name="Line 29"/>
          <p:cNvSpPr>
            <a:spLocks noChangeShapeType="1"/>
          </p:cNvSpPr>
          <p:nvPr/>
        </p:nvSpPr>
        <p:spPr bwMode="auto">
          <a:xfrm flipV="1">
            <a:off x="4329113" y="5546725"/>
            <a:ext cx="617538" cy="1444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6822" name="Text Box 30"/>
          <p:cNvSpPr txBox="1"/>
          <p:nvPr/>
        </p:nvSpPr>
        <p:spPr>
          <a:xfrm>
            <a:off x="6065838" y="4870450"/>
            <a:ext cx="782955" cy="306705"/>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700">
                <a:ea typeface="MS PGothic" panose="020B0600070205080204" charset="-128"/>
              </a:rPr>
              <a:t>Core network</a:t>
            </a:r>
            <a:endParaRPr lang="en-GB" altLang="en-US" sz="700">
              <a:ea typeface="MS PGothic" panose="020B0600070205080204" charset="-128"/>
            </a:endParaRPr>
          </a:p>
          <a:p>
            <a:pPr marL="0" lvl="0" indent="0" eaLnBrk="1" hangingPunct="1">
              <a:spcBef>
                <a:spcPct val="0"/>
              </a:spcBef>
              <a:buNone/>
            </a:pPr>
            <a:r>
              <a:rPr lang="en-GB" altLang="en-US" sz="700">
                <a:ea typeface="MS PGothic" panose="020B0600070205080204" charset="-128"/>
              </a:rPr>
              <a:t>e.g. Internet</a:t>
            </a:r>
            <a:endParaRPr lang="en-GB" altLang="en-US" sz="700">
              <a:ea typeface="MS PGothic" panose="020B0600070205080204" charset="-128"/>
            </a:endParaRPr>
          </a:p>
        </p:txBody>
      </p:sp>
      <p:sp>
        <p:nvSpPr>
          <p:cNvPr id="683039" name="Line 31"/>
          <p:cNvSpPr>
            <a:spLocks noChangeShapeType="1"/>
          </p:cNvSpPr>
          <p:nvPr/>
        </p:nvSpPr>
        <p:spPr bwMode="auto">
          <a:xfrm flipV="1">
            <a:off x="7019925" y="4797425"/>
            <a:ext cx="877888" cy="698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76824" name="Picture 32" descr="Pinguin Familie by Mogwai - "/>
          <p:cNvPicPr>
            <a:picLocks noChangeAspect="1"/>
          </p:cNvPicPr>
          <p:nvPr/>
        </p:nvPicPr>
        <p:blipFill>
          <a:blip r:embed="rId6"/>
          <a:stretch>
            <a:fillRect/>
          </a:stretch>
        </p:blipFill>
        <p:spPr>
          <a:xfrm>
            <a:off x="1920875" y="5119688"/>
            <a:ext cx="650875" cy="685800"/>
          </a:xfrm>
          <a:prstGeom prst="rect">
            <a:avLst/>
          </a:prstGeom>
          <a:noFill/>
          <a:ln w="9525">
            <a:noFill/>
          </a:ln>
        </p:spPr>
      </p:pic>
      <p:pic>
        <p:nvPicPr>
          <p:cNvPr id="76825" name="Picture 33" descr="#"/>
          <p:cNvPicPr>
            <a:picLocks noChangeAspect="1"/>
          </p:cNvPicPr>
          <p:nvPr/>
        </p:nvPicPr>
        <p:blipFill>
          <a:blip r:embed="rId7"/>
          <a:stretch>
            <a:fillRect/>
          </a:stretch>
        </p:blipFill>
        <p:spPr>
          <a:xfrm>
            <a:off x="2855913" y="4872038"/>
            <a:ext cx="214312" cy="214312"/>
          </a:xfrm>
          <a:prstGeom prst="rect">
            <a:avLst/>
          </a:prstGeom>
          <a:noFill/>
          <a:ln w="9525">
            <a:noFill/>
          </a:ln>
        </p:spPr>
      </p:pic>
      <p:pic>
        <p:nvPicPr>
          <p:cNvPr id="76826" name="Picture 34" descr="#"/>
          <p:cNvPicPr>
            <a:picLocks noChangeAspect="1"/>
          </p:cNvPicPr>
          <p:nvPr/>
        </p:nvPicPr>
        <p:blipFill>
          <a:blip r:embed="rId8"/>
          <a:stretch>
            <a:fillRect/>
          </a:stretch>
        </p:blipFill>
        <p:spPr>
          <a:xfrm>
            <a:off x="2568575" y="4940300"/>
            <a:ext cx="212725" cy="212725"/>
          </a:xfrm>
          <a:prstGeom prst="rect">
            <a:avLst/>
          </a:prstGeom>
          <a:noFill/>
          <a:ln w="9525">
            <a:noFill/>
          </a:ln>
        </p:spPr>
      </p:pic>
      <p:sp>
        <p:nvSpPr>
          <p:cNvPr id="76827" name="Text Box 35"/>
          <p:cNvSpPr txBox="1"/>
          <p:nvPr/>
        </p:nvSpPr>
        <p:spPr>
          <a:xfrm>
            <a:off x="8158163" y="4408488"/>
            <a:ext cx="2392680" cy="245110"/>
          </a:xfrm>
          <a:prstGeom prst="rect">
            <a:avLst/>
          </a:prstGeom>
          <a:noFill/>
          <a:ln w="9525">
            <a:noFill/>
          </a:ln>
          <a:effectLst>
            <a:prstShdw prst="shdw17" dist="17961" dir="2699999">
              <a:srgbClr val="999999">
                <a:alpha val="50000"/>
              </a:srgbClr>
            </a:prstShdw>
          </a:effectLst>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1000">
                <a:ea typeface="MS PGothic" panose="020B0600070205080204" charset="-128"/>
              </a:rPr>
              <a:t>What is the temperature at home?</a:t>
            </a:r>
            <a:endParaRPr lang="en-GB" altLang="en-US" sz="1000">
              <a:ea typeface="MS PGothic" panose="020B0600070205080204" charset="-128"/>
            </a:endParaRPr>
          </a:p>
        </p:txBody>
      </p:sp>
      <p:grpSp>
        <p:nvGrpSpPr>
          <p:cNvPr id="76828" name="Group 36"/>
          <p:cNvGrpSpPr/>
          <p:nvPr/>
        </p:nvGrpSpPr>
        <p:grpSpPr>
          <a:xfrm>
            <a:off x="7392988" y="4437063"/>
            <a:ext cx="720725" cy="352425"/>
            <a:chOff x="3378" y="3114"/>
            <a:chExt cx="454" cy="222"/>
          </a:xfrm>
        </p:grpSpPr>
        <p:pic>
          <p:nvPicPr>
            <p:cNvPr id="76830" name="Picture 37" descr="#"/>
            <p:cNvPicPr>
              <a:picLocks noChangeAspect="1"/>
            </p:cNvPicPr>
            <p:nvPr/>
          </p:nvPicPr>
          <p:blipFill>
            <a:blip r:embed="rId9"/>
            <a:stretch>
              <a:fillRect/>
            </a:stretch>
          </p:blipFill>
          <p:spPr>
            <a:xfrm rot="-278128">
              <a:off x="3378" y="3114"/>
              <a:ext cx="454" cy="222"/>
            </a:xfrm>
            <a:prstGeom prst="rect">
              <a:avLst/>
            </a:prstGeom>
            <a:noFill/>
            <a:ln w="9525">
              <a:noFill/>
            </a:ln>
          </p:spPr>
        </p:pic>
        <p:sp>
          <p:nvSpPr>
            <p:cNvPr id="76831" name="Text Box 38"/>
            <p:cNvSpPr txBox="1"/>
            <p:nvPr/>
          </p:nvSpPr>
          <p:spPr>
            <a:xfrm>
              <a:off x="3403" y="3140"/>
              <a:ext cx="412" cy="125"/>
            </a:xfrm>
            <a:prstGeom prst="rect">
              <a:avLst/>
            </a:prstGeom>
            <a:noFill/>
            <a:ln w="9525">
              <a:noFill/>
            </a:ln>
            <a:effectLst>
              <a:prstShdw prst="shdw17" dist="17961" dir="2699999">
                <a:srgbClr val="999999">
                  <a:alpha val="50000"/>
                </a:srgbClr>
              </a:prstShdw>
            </a:effectLst>
          </p:spPr>
          <p:txBody>
            <a:bodyPr>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eaLnBrk="1" hangingPunct="1">
                <a:spcBef>
                  <a:spcPct val="0"/>
                </a:spcBef>
                <a:buNone/>
              </a:pPr>
              <a:r>
                <a:rPr lang="en-GB" altLang="en-US" sz="700">
                  <a:ea typeface="MS PGothic" panose="020B0600070205080204" charset="-128"/>
                </a:rPr>
                <a:t>Freezing!</a:t>
              </a:r>
              <a:endParaRPr lang="en-GB" altLang="en-US" sz="700">
                <a:ea typeface="MS PGothic" panose="020B0600070205080204" charset="-128"/>
              </a:endParaRPr>
            </a:p>
          </p:txBody>
        </p:sp>
      </p:grpSp>
      <p:pic>
        <p:nvPicPr>
          <p:cNvPr id="76829" name="Picture 39" descr="#"/>
          <p:cNvPicPr>
            <a:picLocks noChangeAspect="1"/>
          </p:cNvPicPr>
          <p:nvPr/>
        </p:nvPicPr>
        <p:blipFill>
          <a:blip r:embed="rId10"/>
          <a:stretch>
            <a:fillRect/>
          </a:stretch>
        </p:blipFill>
        <p:spPr>
          <a:xfrm>
            <a:off x="2640013" y="5516563"/>
            <a:ext cx="649287" cy="454025"/>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Slide Number Placeholder 4"/>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ea typeface="MS PGothic" panose="020B0600070205080204" charset="-128"/>
              </a:rPr>
            </a:fld>
            <a:endParaRPr lang="en-GB" altLang="en-US" sz="1400">
              <a:ea typeface="MS PGothic" panose="020B0600070205080204" charset="-128"/>
            </a:endParaRPr>
          </a:p>
        </p:txBody>
      </p:sp>
      <p:sp>
        <p:nvSpPr>
          <p:cNvPr id="77826" name="Rectangle 4"/>
          <p:cNvSpPr>
            <a:spLocks noGrp="1"/>
          </p:cNvSpPr>
          <p:nvPr>
            <p:ph type="title"/>
          </p:nvPr>
        </p:nvSpPr>
        <p:spPr/>
        <p:txBody>
          <a:bodyPr vert="horz" wrap="square" lIns="91440" tIns="45720" rIns="91440" bIns="45720" anchor="ctr"/>
          <a:p>
            <a:r>
              <a:rPr lang="en-US" altLang="en-US"/>
              <a:t>Storing, Handling and Processing </a:t>
            </a:r>
            <a:br>
              <a:rPr lang="en-US" altLang="en-US"/>
            </a:br>
            <a:r>
              <a:rPr lang="en-US" altLang="en-US"/>
              <a:t>the Data</a:t>
            </a:r>
            <a:endParaRPr lang="en-US" altLang="en-US"/>
          </a:p>
        </p:txBody>
      </p:sp>
      <p:pic>
        <p:nvPicPr>
          <p:cNvPr id="77827" name="Picture 5" descr="3"/>
          <p:cNvPicPr>
            <a:picLocks noChangeAspect="1"/>
          </p:cNvPicPr>
          <p:nvPr/>
        </p:nvPicPr>
        <p:blipFill>
          <a:blip r:embed="rId1"/>
          <a:stretch>
            <a:fillRect/>
          </a:stretch>
        </p:blipFill>
        <p:spPr>
          <a:xfrm>
            <a:off x="2208213" y="1125538"/>
            <a:ext cx="7058025" cy="5222875"/>
          </a:xfrm>
          <a:prstGeom prst="rect">
            <a:avLst/>
          </a:prstGeom>
          <a:noFill/>
          <a:ln w="9525">
            <a:noFill/>
          </a:ln>
        </p:spPr>
      </p:pic>
      <p:sp>
        <p:nvSpPr>
          <p:cNvPr id="707590" name="Text Box 6"/>
          <p:cNvSpPr txBox="1">
            <a:spLocks noChangeArrowheads="1"/>
          </p:cNvSpPr>
          <p:nvPr/>
        </p:nvSpPr>
        <p:spPr bwMode="auto">
          <a:xfrm>
            <a:off x="2208213" y="6237288"/>
            <a:ext cx="188785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accent1">
                      <a:gamma/>
                      <a:shade val="60000"/>
                      <a:invGamma/>
                      <a:alpha val="50000"/>
                    </a:schemeClr>
                  </a:outerShdw>
                </a:effectLst>
              </a14:hiddenEffects>
            </a:ext>
          </a:extLst>
        </p:spPr>
        <p:txBody>
          <a:bodyPr wrap="none">
            <a:spAutoFit/>
          </a:bodyPr>
          <a:lstStyle/>
          <a:p>
            <a:pPr marR="0" defTabSz="914400" eaLnBrk="1" hangingPunct="1">
              <a:buClrTx/>
              <a:buSzTx/>
              <a:buFontTx/>
              <a:buNone/>
              <a:defRPr/>
            </a:pPr>
            <a:r>
              <a:rPr kumimoji="0" lang="en-US" sz="800" kern="1200" cap="none" spc="0" normalizeH="0" baseline="0" noProof="0">
                <a:latin typeface="Verdana" panose="020B0604030504040204" charset="0"/>
                <a:ea typeface="MS PGothic" panose="020B0600070205080204" charset="-128"/>
                <a:cs typeface="Arial" panose="020B0604020202020204" pitchFamily="34" charset="0"/>
              </a:rPr>
              <a:t>Image courtesy: IEEE Spectrum</a:t>
            </a:r>
            <a:r>
              <a:rPr kumimoji="0" lang="en-US" kern="1200" cap="none" spc="0" normalizeH="0" baseline="0" noProof="0">
                <a:latin typeface="Arial" panose="020B0604020202020204" pitchFamily="34" charset="0"/>
                <a:ea typeface="MS PGothic" panose="020B0600070205080204" charset="-128"/>
                <a:cs typeface="Arial" panose="020B0604020202020204" pitchFamily="34" charset="0"/>
              </a:rPr>
              <a:t> </a:t>
            </a:r>
            <a:endParaRPr kumimoji="0" lang="en-US" kern="1200" cap="none" spc="0" normalizeH="0" baseline="0" noProof="0">
              <a:latin typeface="Arial" panose="020B0604020202020204" pitchFamily="34" charset="0"/>
              <a:ea typeface="MS PGothic" panose="020B0600070205080204" charset="-128"/>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Title 1"/>
          <p:cNvSpPr>
            <a:spLocks noGrp="1"/>
          </p:cNvSpPr>
          <p:nvPr>
            <p:ph type="title"/>
          </p:nvPr>
        </p:nvSpPr>
        <p:spPr/>
        <p:txBody>
          <a:bodyPr vert="horz" wrap="square" lIns="91440" tIns="45720" rIns="91440" bIns="45720" anchor="ctr"/>
          <a:p>
            <a:r>
              <a:rPr lang="en-GB" altLang="en-US"/>
              <a:t>Semantic technologies and connecting Things to the Web</a:t>
            </a:r>
            <a:endParaRPr lang="en-GB" altLang="en-US"/>
          </a:p>
        </p:txBody>
      </p:sp>
      <p:sp>
        <p:nvSpPr>
          <p:cNvPr id="78850" name="Content Placeholder 2"/>
          <p:cNvSpPr>
            <a:spLocks noGrp="1"/>
          </p:cNvSpPr>
          <p:nvPr>
            <p:ph idx="1"/>
          </p:nvPr>
        </p:nvSpPr>
        <p:spPr/>
        <p:txBody>
          <a:bodyPr vert="horz" wrap="square" lIns="91440" tIns="45720" rIns="91440" bIns="45720" anchor="t"/>
          <a:p>
            <a:r>
              <a:rPr lang="en-GB" altLang="en-US"/>
              <a:t>Meta-data models and schemas</a:t>
            </a:r>
            <a:endParaRPr lang="en-GB" altLang="en-US"/>
          </a:p>
          <a:p>
            <a:r>
              <a:rPr lang="en-GB" altLang="en-US"/>
              <a:t>Linked data and Linked IoT data concepts</a:t>
            </a:r>
            <a:endParaRPr lang="en-GB" altLang="en-US"/>
          </a:p>
          <a:p>
            <a:r>
              <a:rPr lang="en-GB" altLang="en-US"/>
              <a:t>Semantic technologies and semantic sensor networks</a:t>
            </a:r>
            <a:endParaRPr lang="en-GB" altLang="en-US"/>
          </a:p>
          <a:p>
            <a:r>
              <a:rPr lang="en-GB" altLang="en-US"/>
              <a:t>Interoperability issues</a:t>
            </a:r>
            <a:endParaRPr lang="en-GB" altLang="en-US"/>
          </a:p>
          <a:p>
            <a:r>
              <a:rPr lang="en-GB" altLang="en-US"/>
              <a:t>Web of Things</a:t>
            </a:r>
            <a:endParaRPr lang="en-GB" altLang="en-US"/>
          </a:p>
          <a:p>
            <a:endParaRPr lang="en-GB" altLang="en-US"/>
          </a:p>
          <a:p>
            <a:endParaRPr lang="en-GB" altLang="en-US"/>
          </a:p>
        </p:txBody>
      </p:sp>
      <p:sp>
        <p:nvSpPr>
          <p:cNvPr id="78851"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3553" name="Title 1"/>
          <p:cNvSpPr>
            <a:spLocks noGrp="1"/>
          </p:cNvSpPr>
          <p:nvPr>
            <p:ph type="title"/>
          </p:nvPr>
        </p:nvSpPr>
        <p:spPr/>
        <p:txBody>
          <a:bodyPr vert="horz" wrap="square" lIns="91440" tIns="45720" rIns="91440" bIns="45720" anchor="ctr"/>
          <a:p>
            <a:r>
              <a:rPr lang="en-GB" altLang="en-US">
                <a:solidFill>
                  <a:srgbClr val="FFFFFF"/>
                </a:solidFill>
                <a:latin typeface="Gill Sans MT" panose="020B0502020104020203" charset="0"/>
                <a:ea typeface="MS PGothic" panose="020B0600070205080204" charset="-128"/>
                <a:cs typeface="+mj-cs"/>
              </a:rPr>
              <a:t>Computing Power</a:t>
            </a:r>
            <a:endParaRPr lang="en-GB" altLang="en-US">
              <a:solidFill>
                <a:srgbClr val="FFFFFF"/>
              </a:solidFill>
              <a:latin typeface="Gill Sans MT" panose="020B0502020104020203" charset="0"/>
              <a:ea typeface="MS PGothic" panose="020B0600070205080204" charset="-128"/>
              <a:cs typeface="+mj-cs"/>
            </a:endParaRPr>
          </a:p>
        </p:txBody>
      </p:sp>
      <p:sp>
        <p:nvSpPr>
          <p:cNvPr id="23554" name="Slide Number Placeholder 2"/>
          <p:cNvSpPr txBox="1">
            <a:spLocks noGrp="1"/>
          </p:cNvSpPr>
          <p:nvPr>
            <p:ph type="sldNum" sz="quarter" idx="4"/>
          </p:nvPr>
        </p:nvSpPr>
        <p:spPr/>
        <p:txBody>
          <a:bodyPr/>
          <a:p>
            <a:pPr marL="0" indent="0" algn="r" eaLnBrk="1" hangingPunct="1">
              <a:spcBef>
                <a:spcPct val="0"/>
              </a:spcBef>
              <a:buNone/>
            </a:pPr>
            <a:fld id="{9A0DB2DC-4C9A-4742-B13C-FB6460FD3503}" type="slidenum">
              <a:rPr lang="en-GB" altLang="en-US" sz="1000">
                <a:solidFill>
                  <a:srgbClr val="FFFFFF"/>
                </a:solidFill>
                <a:latin typeface="Gill Sans MT" panose="020B0502020104020203" charset="0"/>
                <a:ea typeface="MS PGothic" panose="020B0600070205080204" charset="-128"/>
              </a:rPr>
            </a:fld>
            <a:endParaRPr lang="en-GB" altLang="en-US" sz="1000">
              <a:solidFill>
                <a:srgbClr val="FFFFFF"/>
              </a:solidFill>
              <a:latin typeface="Gill Sans MT" panose="020B0502020104020203" charset="0"/>
              <a:ea typeface="MS PGothic" panose="020B0600070205080204" charset="-128"/>
            </a:endParaRPr>
          </a:p>
        </p:txBody>
      </p:sp>
      <p:sp>
        <p:nvSpPr>
          <p:cNvPr id="23555" name="Content Placeholder 3"/>
          <p:cNvSpPr>
            <a:spLocks noGrp="1"/>
          </p:cNvSpPr>
          <p:nvPr>
            <p:ph idx="1"/>
          </p:nvPr>
        </p:nvSpPr>
        <p:spPr/>
        <p:txBody>
          <a:bodyPr vert="horz" wrap="square" lIns="91440" tIns="45720" rIns="91440" bIns="45720" anchor="t">
            <a:scene3d>
              <a:camera prst="orthographicFront"/>
              <a:lightRig rig="soft" dir="t">
                <a:rot lat="0" lon="0" rev="15600000"/>
              </a:lightRig>
            </a:scene3d>
            <a:sp3d extrusionH="57150" prstMaterial="softEdge">
              <a:bevelT w="25400" h="38100"/>
            </a:sp3d>
          </a:bodyPr>
          <a:p>
            <a:r>
              <a:rPr lang="en-GB" altLang="en-US" sz="2800">
                <a:solidFill>
                  <a:schemeClr val="accent4"/>
                </a:solidFill>
                <a:effectLst/>
                <a:latin typeface="Gill Sans MT" panose="020B0502020104020203" charset="0"/>
                <a:ea typeface="MS PGothic" panose="020B0600070205080204" charset="-128"/>
                <a:cs typeface="+mn-cs"/>
              </a:rPr>
              <a:t>Smaller size</a:t>
            </a:r>
            <a:endParaRPr lang="en-GB" altLang="en-US" sz="2800">
              <a:solidFill>
                <a:schemeClr val="accent4"/>
              </a:solidFill>
              <a:effectLst/>
              <a:latin typeface="Gill Sans MT" panose="020B0502020104020203" charset="0"/>
              <a:ea typeface="MS PGothic" panose="020B0600070205080204" charset="-128"/>
              <a:cs typeface="+mn-cs"/>
            </a:endParaRPr>
          </a:p>
          <a:p>
            <a:r>
              <a:rPr lang="en-GB" altLang="en-US" sz="2800">
                <a:solidFill>
                  <a:schemeClr val="accent4"/>
                </a:solidFill>
                <a:effectLst/>
                <a:latin typeface="Gill Sans MT" panose="020B0502020104020203" charset="0"/>
                <a:ea typeface="MS PGothic" panose="020B0600070205080204" charset="-128"/>
                <a:cs typeface="+mn-cs"/>
              </a:rPr>
              <a:t>More Powerful</a:t>
            </a:r>
            <a:endParaRPr lang="en-GB" altLang="en-US" sz="2800">
              <a:solidFill>
                <a:schemeClr val="accent4"/>
              </a:solidFill>
              <a:effectLst/>
              <a:latin typeface="Gill Sans MT" panose="020B0502020104020203" charset="0"/>
              <a:ea typeface="MS PGothic" panose="020B0600070205080204" charset="-128"/>
              <a:cs typeface="+mn-cs"/>
            </a:endParaRPr>
          </a:p>
          <a:p>
            <a:r>
              <a:rPr lang="en-GB" altLang="en-US" sz="2800">
                <a:solidFill>
                  <a:schemeClr val="accent4"/>
                </a:solidFill>
                <a:effectLst/>
                <a:latin typeface="Gill Sans MT" panose="020B0502020104020203" charset="0"/>
                <a:ea typeface="MS PGothic" panose="020B0600070205080204" charset="-128"/>
                <a:cs typeface="+mn-cs"/>
              </a:rPr>
              <a:t>More memory and more storage</a:t>
            </a:r>
            <a:endParaRPr lang="en-GB" altLang="en-US" sz="2800">
              <a:solidFill>
                <a:schemeClr val="accent4"/>
              </a:solidFill>
              <a:effectLst/>
              <a:latin typeface="Gill Sans MT" panose="020B0502020104020203" charset="0"/>
              <a:ea typeface="MS PGothic" panose="020B0600070205080204" charset="-128"/>
              <a:cs typeface="+mn-cs"/>
            </a:endParaRPr>
          </a:p>
          <a:p>
            <a:endParaRPr lang="en-GB" altLang="en-US" sz="2800">
              <a:solidFill>
                <a:schemeClr val="accent4"/>
              </a:solidFill>
              <a:effectLst/>
              <a:latin typeface="Gill Sans MT" panose="020B0502020104020203" charset="0"/>
              <a:ea typeface="MS PGothic" panose="020B0600070205080204" charset="-128"/>
              <a:cs typeface="+mn-cs"/>
            </a:endParaRPr>
          </a:p>
          <a:p>
            <a:r>
              <a:rPr lang="en-GB" altLang="en-US" sz="2800">
                <a:solidFill>
                  <a:schemeClr val="accent4"/>
                </a:solidFill>
                <a:effectLst/>
                <a:latin typeface="Gill Sans MT" panose="020B0502020104020203" charset="0"/>
                <a:ea typeface="MS PGothic" panose="020B0600070205080204" charset="-128"/>
                <a:cs typeface="+mn-cs"/>
              </a:rPr>
              <a:t>"Moore's law" over the history of computing, the number of transistors in a dense integrated circuit has doubled approximately every two years. </a:t>
            </a:r>
            <a:endParaRPr lang="en-GB" altLang="en-US" sz="2800">
              <a:solidFill>
                <a:schemeClr val="accent4"/>
              </a:solidFill>
              <a:effectLst/>
              <a:latin typeface="Gill Sans MT" panose="020B0502020104020203" charset="0"/>
              <a:ea typeface="MS PGothic" panose="020B0600070205080204" charset="-128"/>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9873" name="Picture 2"/>
          <p:cNvPicPr>
            <a:picLocks noChangeAspect="1"/>
          </p:cNvPicPr>
          <p:nvPr/>
        </p:nvPicPr>
        <p:blipFill>
          <a:blip r:embed="rId1"/>
          <a:stretch>
            <a:fillRect/>
          </a:stretch>
        </p:blipFill>
        <p:spPr>
          <a:xfrm>
            <a:off x="6881813" y="5495925"/>
            <a:ext cx="1662112" cy="1246188"/>
          </a:xfrm>
          <a:prstGeom prst="rect">
            <a:avLst/>
          </a:prstGeom>
          <a:noFill/>
          <a:ln w="9525">
            <a:noFill/>
          </a:ln>
        </p:spPr>
      </p:pic>
      <p:sp>
        <p:nvSpPr>
          <p:cNvPr id="79874" name="Title 1"/>
          <p:cNvSpPr>
            <a:spLocks noGrp="1"/>
          </p:cNvSpPr>
          <p:nvPr>
            <p:ph type="title"/>
          </p:nvPr>
        </p:nvSpPr>
        <p:spPr/>
        <p:txBody>
          <a:bodyPr vert="horz" wrap="square" lIns="91440" tIns="45720" rIns="91440" bIns="45720" anchor="ctr"/>
          <a:p>
            <a:r>
              <a:rPr lang="en-US" altLang="en-US">
                <a:latin typeface="Gill Sans MT" panose="020B0502020104020203" charset="0"/>
                <a:ea typeface="MS PGothic" panose="020B0600070205080204" charset="-128"/>
              </a:rPr>
              <a:t>Device/Data interoperability</a:t>
            </a:r>
            <a:endParaRPr lang="en-US" altLang="en-US">
              <a:latin typeface="Gill Sans MT" panose="020B0502020104020203" charset="0"/>
              <a:ea typeface="MS PGothic" panose="020B0600070205080204" charset="-128"/>
            </a:endParaRPr>
          </a:p>
        </p:txBody>
      </p:sp>
      <p:sp>
        <p:nvSpPr>
          <p:cNvPr id="79875" name="Slide Number Placeholder 2"/>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000">
                <a:latin typeface="Gill Sans MT" panose="020B0502020104020203" charset="0"/>
                <a:ea typeface="MS PGothic" panose="020B0600070205080204" charset="-128"/>
              </a:rPr>
            </a:fld>
            <a:endParaRPr lang="en-GB" altLang="en-US" sz="1000">
              <a:latin typeface="Gill Sans MT" panose="020B0502020104020203" charset="0"/>
              <a:ea typeface="MS PGothic" panose="020B0600070205080204" charset="-128"/>
            </a:endParaRPr>
          </a:p>
        </p:txBody>
      </p:sp>
      <p:pic>
        <p:nvPicPr>
          <p:cNvPr id="79876" name="Picture 4"/>
          <p:cNvPicPr>
            <a:picLocks noChangeAspect="1"/>
          </p:cNvPicPr>
          <p:nvPr/>
        </p:nvPicPr>
        <p:blipFill>
          <a:blip r:embed="rId2"/>
          <a:stretch>
            <a:fillRect/>
          </a:stretch>
        </p:blipFill>
        <p:spPr>
          <a:xfrm>
            <a:off x="1847850" y="1484313"/>
            <a:ext cx="3325813" cy="1997075"/>
          </a:xfrm>
          <a:prstGeom prst="rect">
            <a:avLst/>
          </a:prstGeom>
          <a:noFill/>
          <a:ln w="9525">
            <a:noFill/>
          </a:ln>
        </p:spPr>
      </p:pic>
      <p:pic>
        <p:nvPicPr>
          <p:cNvPr id="79877" name="Picture 6"/>
          <p:cNvPicPr>
            <a:picLocks noChangeAspect="1"/>
          </p:cNvPicPr>
          <p:nvPr/>
        </p:nvPicPr>
        <p:blipFill>
          <a:blip r:embed="rId3"/>
          <a:stretch>
            <a:fillRect/>
          </a:stretch>
        </p:blipFill>
        <p:spPr>
          <a:xfrm>
            <a:off x="2279650" y="4437063"/>
            <a:ext cx="3073400" cy="1665287"/>
          </a:xfrm>
          <a:prstGeom prst="rect">
            <a:avLst/>
          </a:prstGeom>
          <a:noFill/>
          <a:ln w="9525">
            <a:noFill/>
          </a:ln>
        </p:spPr>
      </p:pic>
      <p:pic>
        <p:nvPicPr>
          <p:cNvPr id="79878" name="Picture 7"/>
          <p:cNvPicPr>
            <a:picLocks noChangeAspect="1"/>
          </p:cNvPicPr>
          <p:nvPr/>
        </p:nvPicPr>
        <p:blipFill>
          <a:blip r:embed="rId4"/>
          <a:stretch>
            <a:fillRect/>
          </a:stretch>
        </p:blipFill>
        <p:spPr>
          <a:xfrm>
            <a:off x="6743700" y="1484313"/>
            <a:ext cx="2667000" cy="2287587"/>
          </a:xfrm>
          <a:prstGeom prst="rect">
            <a:avLst/>
          </a:prstGeom>
          <a:noFill/>
          <a:ln w="9525">
            <a:noFill/>
          </a:ln>
        </p:spPr>
      </p:pic>
      <p:pic>
        <p:nvPicPr>
          <p:cNvPr id="79879" name="Picture 8"/>
          <p:cNvPicPr>
            <a:picLocks noChangeAspect="1"/>
          </p:cNvPicPr>
          <p:nvPr/>
        </p:nvPicPr>
        <p:blipFill>
          <a:blip r:embed="rId5"/>
          <a:stretch>
            <a:fillRect/>
          </a:stretch>
        </p:blipFill>
        <p:spPr>
          <a:xfrm>
            <a:off x="6311900" y="4149725"/>
            <a:ext cx="1460500" cy="1562100"/>
          </a:xfrm>
          <a:prstGeom prst="rect">
            <a:avLst/>
          </a:prstGeom>
          <a:noFill/>
          <a:ln w="9525">
            <a:noFill/>
          </a:ln>
        </p:spPr>
      </p:pic>
      <p:pic>
        <p:nvPicPr>
          <p:cNvPr id="79880" name="Picture 9"/>
          <p:cNvPicPr>
            <a:picLocks noChangeAspect="1"/>
          </p:cNvPicPr>
          <p:nvPr/>
        </p:nvPicPr>
        <p:blipFill>
          <a:blip r:embed="rId6"/>
          <a:stretch>
            <a:fillRect/>
          </a:stretch>
        </p:blipFill>
        <p:spPr>
          <a:xfrm>
            <a:off x="7608888" y="4005263"/>
            <a:ext cx="2698750" cy="1012825"/>
          </a:xfrm>
          <a:prstGeom prst="rect">
            <a:avLst/>
          </a:prstGeom>
          <a:noFill/>
          <a:ln w="9525">
            <a:noFill/>
          </a:ln>
        </p:spPr>
      </p:pic>
      <p:pic>
        <p:nvPicPr>
          <p:cNvPr id="79881" name="Picture 11"/>
          <p:cNvPicPr>
            <a:picLocks noChangeAspect="1"/>
          </p:cNvPicPr>
          <p:nvPr/>
        </p:nvPicPr>
        <p:blipFill>
          <a:blip r:embed="rId7"/>
          <a:stretch>
            <a:fillRect/>
          </a:stretch>
        </p:blipFill>
        <p:spPr>
          <a:xfrm>
            <a:off x="8328025" y="5157788"/>
            <a:ext cx="1947863" cy="977900"/>
          </a:xfrm>
          <a:prstGeom prst="rect">
            <a:avLst/>
          </a:prstGeom>
          <a:noFill/>
          <a:ln w="9525">
            <a:noFill/>
          </a:ln>
        </p:spPr>
      </p:pic>
      <p:sp>
        <p:nvSpPr>
          <p:cNvPr id="2" name="TextBox 1"/>
          <p:cNvSpPr txBox="1"/>
          <p:nvPr/>
        </p:nvSpPr>
        <p:spPr>
          <a:xfrm>
            <a:off x="1608138" y="6575425"/>
            <a:ext cx="7489825" cy="245110"/>
          </a:xfrm>
          <a:prstGeom prst="rect">
            <a:avLst/>
          </a:prstGeom>
          <a:noFill/>
        </p:spPr>
        <p:txBody>
          <a:bodyPr wrap="square">
            <a:spAutoFit/>
          </a:bodyPr>
          <a:lstStyle/>
          <a:p>
            <a:pPr marR="0" defTabSz="914400" eaLnBrk="1" hangingPunct="1">
              <a:buClrTx/>
              <a:buSzTx/>
              <a:buFontTx/>
              <a:buNone/>
              <a:defRPr/>
            </a:pPr>
            <a:r>
              <a:rPr kumimoji="0" lang="en-GB" sz="1000" kern="1200" cap="none" spc="0" normalizeH="0" baseline="0" noProof="0" dirty="0">
                <a:latin typeface="+mn-lt"/>
                <a:ea typeface="MS PGothic" panose="020B0600070205080204" charset="-128"/>
                <a:cs typeface="MS PGothic" panose="020B0600070205080204" charset="-128"/>
              </a:rPr>
              <a:t>The slide adapted from the IoT talk given by Jan Holler of Ericsson at IoT Week 2015 in Lisbon. </a:t>
            </a:r>
            <a:endParaRPr kumimoji="0" lang="en-GB" sz="1000" kern="1200" cap="none" spc="0" normalizeH="0" baseline="0" noProof="0" dirty="0">
              <a:latin typeface="+mn-lt"/>
              <a:ea typeface="MS PGothic" panose="020B0600070205080204" charset="-128"/>
              <a:cs typeface="MS PGothic" panose="020B0600070205080204"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ea typeface="MS PGothic" panose="020B0600070205080204" charset="-128"/>
              </a:rPr>
            </a:fld>
            <a:endParaRPr lang="en-GB" altLang="en-US" sz="1400">
              <a:ea typeface="MS PGothic" panose="020B0600070205080204" charset="-128"/>
            </a:endParaRPr>
          </a:p>
        </p:txBody>
      </p:sp>
      <p:sp>
        <p:nvSpPr>
          <p:cNvPr id="80898" name="Rectangle 2"/>
          <p:cNvSpPr>
            <a:spLocks noGrp="1"/>
          </p:cNvSpPr>
          <p:nvPr>
            <p:ph type="title"/>
          </p:nvPr>
        </p:nvSpPr>
        <p:spPr/>
        <p:txBody>
          <a:bodyPr vert="horz" wrap="square" lIns="91440" tIns="45720" rIns="91440" bIns="45720" anchor="ctr"/>
          <a:p>
            <a:r>
              <a:rPr lang="en-GB" altLang="en-US"/>
              <a:t>Observation and measurement data</a:t>
            </a:r>
            <a:endParaRPr lang="en-GB" altLang="en-US"/>
          </a:p>
        </p:txBody>
      </p:sp>
      <p:grpSp>
        <p:nvGrpSpPr>
          <p:cNvPr id="80899" name="Group 3"/>
          <p:cNvGrpSpPr/>
          <p:nvPr/>
        </p:nvGrpSpPr>
        <p:grpSpPr>
          <a:xfrm>
            <a:off x="1981200" y="836613"/>
            <a:ext cx="8077200" cy="5499100"/>
            <a:chOff x="288" y="856"/>
            <a:chExt cx="5088" cy="3464"/>
          </a:xfrm>
        </p:grpSpPr>
        <p:pic>
          <p:nvPicPr>
            <p:cNvPr id="80901" name="Picture 3"/>
            <p:cNvPicPr>
              <a:picLocks noChangeAspect="1"/>
            </p:cNvPicPr>
            <p:nvPr/>
          </p:nvPicPr>
          <p:blipFill>
            <a:blip r:embed="rId1"/>
            <a:stretch>
              <a:fillRect/>
            </a:stretch>
          </p:blipFill>
          <p:spPr>
            <a:xfrm>
              <a:off x="336" y="856"/>
              <a:ext cx="5040" cy="3464"/>
            </a:xfrm>
            <a:prstGeom prst="rect">
              <a:avLst/>
            </a:prstGeom>
            <a:noFill/>
            <a:ln w="9525">
              <a:noFill/>
            </a:ln>
          </p:spPr>
        </p:pic>
        <p:sp>
          <p:nvSpPr>
            <p:cNvPr id="80902" name="Rectangle 5"/>
            <p:cNvSpPr/>
            <p:nvPr/>
          </p:nvSpPr>
          <p:spPr>
            <a:xfrm>
              <a:off x="288" y="864"/>
              <a:ext cx="4992" cy="432"/>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spcBef>
                  <a:spcPct val="0"/>
                </a:spcBef>
                <a:buNone/>
              </a:pPr>
              <a:endParaRPr lang="en-US" altLang="en-US" sz="1800">
                <a:latin typeface="Garamond" panose="02020404030301010803" pitchFamily="18" charset="0"/>
              </a:endParaRPr>
            </a:p>
          </p:txBody>
        </p:sp>
      </p:grpSp>
      <p:sp>
        <p:nvSpPr>
          <p:cNvPr id="80900" name="Text Box 6"/>
          <p:cNvSpPr txBox="1"/>
          <p:nvPr/>
        </p:nvSpPr>
        <p:spPr>
          <a:xfrm>
            <a:off x="1660525" y="6629400"/>
            <a:ext cx="3655695" cy="18351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spcBef>
                <a:spcPct val="0"/>
              </a:spcBef>
              <a:buNone/>
            </a:pPr>
            <a:r>
              <a:rPr lang="en-GB" altLang="en-US" sz="600">
                <a:solidFill>
                  <a:schemeClr val="accent2"/>
                </a:solidFill>
                <a:ea typeface="MS PGothic" panose="020B0600070205080204" charset="-128"/>
              </a:rPr>
              <a:t>Source: W3C Semantic Sensor Networks, SSN Ontology presentation, Laurent Lefort et al.</a:t>
            </a:r>
            <a:endParaRPr lang="en-GB" altLang="en-US" sz="600">
              <a:solidFill>
                <a:schemeClr val="accent2"/>
              </a:solidFill>
              <a:ea typeface="MS PGothic" panose="020B0600070205080204" charset="-128"/>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Title 1"/>
          <p:cNvSpPr>
            <a:spLocks noGrp="1"/>
          </p:cNvSpPr>
          <p:nvPr>
            <p:ph type="title"/>
          </p:nvPr>
        </p:nvSpPr>
        <p:spPr/>
        <p:txBody>
          <a:bodyPr vert="horz" wrap="square" lIns="91440" tIns="45720" rIns="91440" bIns="45720" anchor="ctr"/>
          <a:p>
            <a:r>
              <a:rPr lang="en-GB" altLang="en-US"/>
              <a:t>System models, Applications and </a:t>
            </a:r>
            <a:br>
              <a:rPr lang="en-GB" altLang="en-US"/>
            </a:br>
            <a:r>
              <a:rPr lang="en-GB" altLang="en-US"/>
              <a:t>Standards</a:t>
            </a:r>
            <a:endParaRPr lang="en-GB" altLang="en-US"/>
          </a:p>
        </p:txBody>
      </p:sp>
      <p:sp>
        <p:nvSpPr>
          <p:cNvPr id="82946" name="Content Placeholder 2"/>
          <p:cNvSpPr>
            <a:spLocks noGrp="1"/>
          </p:cNvSpPr>
          <p:nvPr>
            <p:ph idx="1"/>
          </p:nvPr>
        </p:nvSpPr>
        <p:spPr/>
        <p:txBody>
          <a:bodyPr vert="horz" wrap="square" lIns="91440" tIns="45720" rIns="91440" bIns="45720" anchor="t"/>
          <a:p>
            <a:r>
              <a:rPr lang="en-GB" altLang="en-US"/>
              <a:t>Applications: Smart City, Smart Homes,  Healthcare, Smart Grid,</a:t>
            </a:r>
            <a:endParaRPr lang="en-GB" altLang="en-US"/>
          </a:p>
          <a:p>
            <a:r>
              <a:rPr lang="en-GB" altLang="en-US"/>
              <a:t>Physical-Cyber-Social Systems</a:t>
            </a:r>
            <a:endParaRPr lang="en-GB" altLang="en-US"/>
          </a:p>
          <a:p>
            <a:r>
              <a:rPr lang="en-GB" altLang="en-US"/>
              <a:t>Machine-to-machine communications</a:t>
            </a:r>
            <a:endParaRPr lang="en-GB" altLang="en-US"/>
          </a:p>
          <a:p>
            <a:r>
              <a:rPr lang="en-GB" altLang="en-US"/>
              <a:t>System models and Standards </a:t>
            </a:r>
            <a:endParaRPr lang="en-GB" altLang="en-US"/>
          </a:p>
        </p:txBody>
      </p:sp>
      <p:sp>
        <p:nvSpPr>
          <p:cNvPr id="82947"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aphicFrame>
        <p:nvGraphicFramePr>
          <p:cNvPr id="4" name="Content Placeholder 3"/>
          <p:cNvGraphicFramePr>
            <a:graphicFrameLocks noChangeAspect="1"/>
          </p:cNvGraphicFramePr>
          <p:nvPr>
            <p:ph idx="1"/>
          </p:nvPr>
        </p:nvGraphicFramePr>
        <p:xfrm>
          <a:off x="609600" y="475615"/>
          <a:ext cx="10794365" cy="5906135"/>
        </p:xfrm>
        <a:graphic>
          <a:graphicData uri="http://schemas.openxmlformats.org/presentationml/2006/ole">
            <mc:AlternateContent xmlns:mc="http://schemas.openxmlformats.org/markup-compatibility/2006">
              <mc:Choice xmlns:v="urn:schemas-microsoft-com:vml" Requires="v">
                <p:oleObj spid="_x0000_s5" name="" r:id="rId1" imgW="8582025" imgH="4695825" progId="Paint.Picture">
                  <p:embed/>
                </p:oleObj>
              </mc:Choice>
              <mc:Fallback>
                <p:oleObj name="" r:id="rId1" imgW="8582025" imgH="4695825" progId="Paint.Picture">
                  <p:embed/>
                  <p:pic>
                    <p:nvPicPr>
                      <p:cNvPr id="0" name="Picture 4"/>
                      <p:cNvPicPr/>
                      <p:nvPr/>
                    </p:nvPicPr>
                    <p:blipFill>
                      <a:blip r:embed="rId2"/>
                      <a:stretch>
                        <a:fillRect/>
                      </a:stretch>
                    </p:blipFill>
                    <p:spPr>
                      <a:xfrm>
                        <a:off x="609600" y="475615"/>
                        <a:ext cx="10794365" cy="5906135"/>
                      </a:xfrm>
                      <a:prstGeom prst="rect">
                        <a:avLst/>
                      </a:prstGeom>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
        <p:nvSpPr>
          <p:cNvPr id="83970" name="Rectangle 2"/>
          <p:cNvSpPr>
            <a:spLocks noGrp="1"/>
          </p:cNvSpPr>
          <p:nvPr>
            <p:ph type="title"/>
          </p:nvPr>
        </p:nvSpPr>
        <p:spPr>
          <a:xfrm>
            <a:off x="1933575" y="109538"/>
            <a:ext cx="6202363" cy="1143000"/>
          </a:xfrm>
        </p:spPr>
        <p:txBody>
          <a:bodyPr vert="horz" wrap="square" lIns="91440" tIns="45720" rIns="91440" bIns="45720" anchor="ctr"/>
          <a:p>
            <a:r>
              <a:rPr lang="en-GB" altLang="en-US"/>
              <a:t>Questions?</a:t>
            </a:r>
            <a:endParaRPr lang="en-GB" altLang="en-US"/>
          </a:p>
        </p:txBody>
      </p:sp>
      <p:pic>
        <p:nvPicPr>
          <p:cNvPr id="83971" name="Picture 5" descr="Stag 2"/>
          <p:cNvPicPr>
            <a:picLocks noChangeAspect="1"/>
          </p:cNvPicPr>
          <p:nvPr/>
        </p:nvPicPr>
        <p:blipFill>
          <a:blip r:embed="rId1"/>
          <a:stretch>
            <a:fillRect/>
          </a:stretch>
        </p:blipFill>
        <p:spPr>
          <a:xfrm>
            <a:off x="6743700" y="1484313"/>
            <a:ext cx="3270250" cy="45085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itle 1"/>
          <p:cNvSpPr>
            <a:spLocks noGrp="1"/>
          </p:cNvSpPr>
          <p:nvPr>
            <p:ph type="title"/>
          </p:nvPr>
        </p:nvSpPr>
        <p:spPr>
          <a:xfrm>
            <a:off x="609600" y="153035"/>
            <a:ext cx="10972800" cy="737235"/>
          </a:xfrm>
        </p:spPr>
        <p:txBody>
          <a:bodyPr vert="horz" wrap="square" lIns="91440" tIns="45720" rIns="91440" bIns="45720" anchor="ctr"/>
          <a:p>
            <a:r>
              <a:t>Cyber-Physical-Social Data</a:t>
            </a:r>
          </a:p>
        </p:txBody>
      </p:sp>
      <p:sp>
        <p:nvSpPr>
          <p:cNvPr id="24578" name="Slide Number Placeholder 2"/>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000">
                <a:latin typeface="Gill Sans MT" panose="020B0502020104020203" charset="0"/>
                <a:ea typeface="MS PGothic" panose="020B0600070205080204" charset="-128"/>
              </a:rPr>
            </a:fld>
            <a:endParaRPr lang="en-GB" altLang="en-US" sz="1000">
              <a:latin typeface="Gill Sans MT" panose="020B0502020104020203" charset="0"/>
              <a:ea typeface="MS PGothic" panose="020B0600070205080204" charset="-128"/>
            </a:endParaRPr>
          </a:p>
        </p:txBody>
      </p:sp>
      <p:pic>
        <p:nvPicPr>
          <p:cNvPr id="24579" name="Picture 3" descr="Screen Shot 2015-06-20 at 13.59.21.png"/>
          <p:cNvPicPr>
            <a:picLocks noChangeAspect="1"/>
          </p:cNvPicPr>
          <p:nvPr/>
        </p:nvPicPr>
        <p:blipFill>
          <a:blip r:embed="rId1"/>
          <a:stretch>
            <a:fillRect/>
          </a:stretch>
        </p:blipFill>
        <p:spPr>
          <a:xfrm>
            <a:off x="2458720" y="715645"/>
            <a:ext cx="7348220" cy="5499100"/>
          </a:xfrm>
          <a:prstGeom prst="rect">
            <a:avLst/>
          </a:prstGeom>
          <a:noFill/>
          <a:ln w="9525">
            <a:noFill/>
          </a:ln>
        </p:spPr>
      </p:pic>
      <p:sp>
        <p:nvSpPr>
          <p:cNvPr id="3" name="Rectangle 2"/>
          <p:cNvSpPr/>
          <p:nvPr/>
        </p:nvSpPr>
        <p:spPr>
          <a:xfrm>
            <a:off x="1703388" y="6351588"/>
            <a:ext cx="8280400" cy="41402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GB" sz="1050" b="0" i="0" u="none" strike="noStrike" kern="1200" cap="none" spc="0" normalizeH="0" baseline="0" noProof="0" dirty="0">
                <a:ln>
                  <a:noFill/>
                </a:ln>
                <a:solidFill>
                  <a:schemeClr val="tx1"/>
                </a:solidFill>
                <a:effectLst/>
                <a:uLnTx/>
                <a:uFillTx/>
                <a:latin typeface="+mj-lt"/>
                <a:ea typeface="MS PGothic" panose="020B0600070205080204" charset="-128"/>
                <a:cs typeface="MS PGothic" panose="020B0600070205080204" charset="-128"/>
              </a:rPr>
              <a:t>P. Barnaghi </a:t>
            </a:r>
            <a:r>
              <a:rPr kumimoji="0" lang="en-GB" sz="1050" b="0" i="1" u="none" strike="noStrike" kern="1200" cap="none" spc="0" normalizeH="0" baseline="0" noProof="0" dirty="0">
                <a:ln>
                  <a:noFill/>
                </a:ln>
                <a:solidFill>
                  <a:schemeClr val="tx1"/>
                </a:solidFill>
                <a:effectLst/>
                <a:uLnTx/>
                <a:uFillTx/>
                <a:latin typeface="+mj-lt"/>
                <a:ea typeface="MS PGothic" panose="020B0600070205080204" charset="-128"/>
                <a:cs typeface="MS PGothic" panose="020B0600070205080204" charset="-128"/>
              </a:rPr>
              <a:t>et al.</a:t>
            </a:r>
            <a:r>
              <a:rPr kumimoji="0" lang="en-GB" sz="1050" b="0" i="0" u="none" strike="noStrike" kern="1200" cap="none" spc="0" normalizeH="0" baseline="0" noProof="0" dirty="0">
                <a:ln>
                  <a:noFill/>
                </a:ln>
                <a:solidFill>
                  <a:schemeClr val="tx1"/>
                </a:solidFill>
                <a:effectLst/>
                <a:uLnTx/>
                <a:uFillTx/>
                <a:latin typeface="+mj-lt"/>
                <a:ea typeface="MS PGothic" panose="020B0600070205080204" charset="-128"/>
                <a:cs typeface="MS PGothic" panose="020B0600070205080204" charset="-128"/>
              </a:rPr>
              <a:t>, "Digital Technology Adoption in the Smart Built Environment", IET Sector Technical Briefing, The Institution of Engineering and Technology (IET),  I. </a:t>
            </a:r>
            <a:r>
              <a:rPr kumimoji="0" lang="en-GB" sz="1050" b="0" i="0" u="none" strike="noStrike" kern="1200" cap="none" spc="0" normalizeH="0" baseline="0" noProof="0" dirty="0" err="1">
                <a:ln>
                  <a:noFill/>
                </a:ln>
                <a:solidFill>
                  <a:schemeClr val="tx1"/>
                </a:solidFill>
                <a:effectLst/>
                <a:uLnTx/>
                <a:uFillTx/>
                <a:latin typeface="+mj-lt"/>
                <a:ea typeface="MS PGothic" panose="020B0600070205080204" charset="-128"/>
                <a:cs typeface="MS PGothic" panose="020B0600070205080204" charset="-128"/>
              </a:rPr>
              <a:t>Borthwick</a:t>
            </a:r>
            <a:r>
              <a:rPr kumimoji="0" lang="en-GB" sz="1050" b="0" i="0" u="none" strike="noStrike" kern="1200" cap="none" spc="0" normalizeH="0" baseline="0" noProof="0" dirty="0">
                <a:ln>
                  <a:noFill/>
                </a:ln>
                <a:solidFill>
                  <a:schemeClr val="tx1"/>
                </a:solidFill>
                <a:effectLst/>
                <a:uLnTx/>
                <a:uFillTx/>
                <a:latin typeface="+mj-lt"/>
                <a:ea typeface="MS PGothic" panose="020B0600070205080204" charset="-128"/>
                <a:cs typeface="MS PGothic" panose="020B0600070205080204" charset="-128"/>
              </a:rPr>
              <a:t> (editor), March 2015.</a:t>
            </a:r>
            <a:endParaRPr kumimoji="0" lang="en-GB" sz="1050" b="0" i="0" u="none" strike="noStrike" kern="1200" cap="none" spc="0" normalizeH="0" baseline="0" noProof="0" dirty="0">
              <a:ln>
                <a:noFill/>
              </a:ln>
              <a:solidFill>
                <a:schemeClr val="tx1"/>
              </a:solidFill>
              <a:effectLst/>
              <a:uLnTx/>
              <a:uFillTx/>
              <a:latin typeface="+mj-lt"/>
              <a:ea typeface="MS PGothic" panose="020B0600070205080204" charset="-128"/>
              <a:cs typeface="MS PGothic" panose="020B060007020508020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fld>
            <a:endParaRPr lang="en-GB" altLang="en-US" sz="1400"/>
          </a:p>
        </p:txBody>
      </p:sp>
      <p:sp>
        <p:nvSpPr>
          <p:cNvPr id="25602" name="Rectangle 4"/>
          <p:cNvSpPr>
            <a:spLocks noGrp="1"/>
          </p:cNvSpPr>
          <p:nvPr>
            <p:ph type="title"/>
          </p:nvPr>
        </p:nvSpPr>
        <p:spPr>
          <a:xfrm>
            <a:off x="2133600" y="228600"/>
            <a:ext cx="8153400" cy="990600"/>
          </a:xfrm>
        </p:spPr>
        <p:txBody>
          <a:bodyPr vert="horz" wrap="square" lIns="91440" tIns="45720" rIns="91440" bIns="45720" anchor="ctr"/>
          <a:p>
            <a:endParaRPr lang="en-US" altLang="en-US" sz="3200">
              <a:solidFill>
                <a:schemeClr val="tx2"/>
              </a:solidFill>
            </a:endParaRPr>
          </a:p>
        </p:txBody>
      </p:sp>
      <p:pic>
        <p:nvPicPr>
          <p:cNvPr id="25603" name="Picture 5"/>
          <p:cNvPicPr>
            <a:picLocks noChangeAspect="1"/>
          </p:cNvPicPr>
          <p:nvPr/>
        </p:nvPicPr>
        <p:blipFill>
          <a:blip r:embed="rId1"/>
          <a:stretch>
            <a:fillRect/>
          </a:stretch>
        </p:blipFill>
        <p:spPr>
          <a:xfrm>
            <a:off x="1524000" y="0"/>
            <a:ext cx="9177338" cy="68580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Slide Number Placeholder 4"/>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ea typeface="MS PGothic" panose="020B0600070205080204" charset="-128"/>
              </a:rPr>
            </a:fld>
            <a:endParaRPr lang="en-GB" altLang="en-US" sz="1400">
              <a:ea typeface="MS PGothic" panose="020B0600070205080204" charset="-128"/>
            </a:endParaRPr>
          </a:p>
        </p:txBody>
      </p:sp>
      <p:pic>
        <p:nvPicPr>
          <p:cNvPr id="27650" name="Picture 2" descr="3"/>
          <p:cNvPicPr>
            <a:picLocks noChangeAspect="1"/>
          </p:cNvPicPr>
          <p:nvPr/>
        </p:nvPicPr>
        <p:blipFill>
          <a:blip r:embed="rId1"/>
          <a:stretch>
            <a:fillRect/>
          </a:stretch>
        </p:blipFill>
        <p:spPr>
          <a:xfrm>
            <a:off x="2819400" y="1524000"/>
            <a:ext cx="2209800" cy="2157413"/>
          </a:xfrm>
          <a:prstGeom prst="rect">
            <a:avLst/>
          </a:prstGeom>
          <a:noFill/>
          <a:ln w="9525">
            <a:noFill/>
          </a:ln>
        </p:spPr>
      </p:pic>
      <p:sp>
        <p:nvSpPr>
          <p:cNvPr id="27651" name="Rectangle 3"/>
          <p:cNvSpPr>
            <a:spLocks noGrp="1"/>
          </p:cNvSpPr>
          <p:nvPr>
            <p:ph type="title"/>
          </p:nvPr>
        </p:nvSpPr>
        <p:spPr/>
        <p:txBody>
          <a:bodyPr vert="horz" wrap="square" lIns="91440" tIns="45720" rIns="91440" bIns="45720" anchor="ctr"/>
          <a:p>
            <a:r>
              <a:rPr lang="en-GB" altLang="en-US" sz="2400"/>
              <a:t>Sensor devices are becoming widely available</a:t>
            </a:r>
            <a:endParaRPr lang="en-GB" altLang="en-US" sz="2400"/>
          </a:p>
        </p:txBody>
      </p:sp>
      <p:pic>
        <p:nvPicPr>
          <p:cNvPr id="65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352800"/>
            <a:ext cx="3048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066800"/>
            <a:ext cx="2133600" cy="142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76400"/>
            <a:ext cx="1981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124200"/>
            <a:ext cx="170338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909888"/>
            <a:ext cx="2590800" cy="192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5219700"/>
            <a:ext cx="22860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5334000"/>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5800" y="5292725"/>
            <a:ext cx="2109788"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653324" name="Text Box 12"/>
          <p:cNvSpPr txBox="1">
            <a:spLocks noChangeArrowheads="1"/>
          </p:cNvSpPr>
          <p:nvPr/>
        </p:nvSpPr>
        <p:spPr bwMode="auto">
          <a:xfrm>
            <a:off x="1812925" y="1200150"/>
            <a:ext cx="310388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marR="0" defTabSz="914400">
              <a:buClrTx/>
              <a:buSzTx/>
              <a:buFontTx/>
              <a:buNone/>
              <a:defRPr/>
            </a:pPr>
            <a:r>
              <a:rPr kumimoji="0" lang="en-US" sz="1600" kern="1200" cap="none" spc="0" normalizeH="0" baseline="0" noProof="0">
                <a:latin typeface="Verdana" panose="020B0604030504040204" charset="0"/>
                <a:ea typeface="MS PGothic" panose="020B0600070205080204" charset="-128"/>
                <a:cs typeface="Arial" panose="020B0604020202020204" pitchFamily="34" charset="0"/>
              </a:rPr>
              <a:t>- Programmable devices</a:t>
            </a:r>
            <a:endParaRPr kumimoji="0" lang="en-US" sz="1600" kern="1200" cap="none" spc="0" normalizeH="0" baseline="0" noProof="0">
              <a:latin typeface="Verdana" panose="020B0604030504040204" charset="0"/>
              <a:ea typeface="MS PGothic" panose="020B0600070205080204" charset="-128"/>
              <a:cs typeface="Arial" panose="020B0604020202020204" pitchFamily="34" charset="0"/>
            </a:endParaRPr>
          </a:p>
          <a:p>
            <a:pPr marR="0" defTabSz="914400">
              <a:buClrTx/>
              <a:buSzTx/>
              <a:buFontTx/>
              <a:buNone/>
              <a:defRPr/>
            </a:pPr>
            <a:r>
              <a:rPr kumimoji="0" lang="en-US" sz="1600" kern="1200" cap="none" spc="0" normalizeH="0" baseline="0" noProof="0">
                <a:latin typeface="Verdana" panose="020B0604030504040204" charset="0"/>
                <a:ea typeface="MS PGothic" panose="020B0600070205080204" charset="-128"/>
                <a:cs typeface="Arial" panose="020B0604020202020204" pitchFamily="34" charset="0"/>
              </a:rPr>
              <a:t>- Off-the-shelf gadgets/tools</a:t>
            </a:r>
            <a:endParaRPr kumimoji="0" lang="en-US" sz="1600" kern="1200" cap="none" spc="0" normalizeH="0" baseline="0" noProof="0">
              <a:latin typeface="Verdana" panose="020B0604030504040204" charset="0"/>
              <a:ea typeface="MS PGothic" panose="020B0600070205080204" charset="-128"/>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3"/>
          <p:cNvSpPr txBox="1">
            <a:spLocks noGrp="1"/>
          </p:cNvSpPr>
          <p:nvPr>
            <p:ph type="sldNum" sz="quarter" idx="12"/>
          </p:nvPr>
        </p:nvSpPr>
        <p:spPr/>
        <p:txBody>
          <a:bodyPr/>
          <a:p>
            <a:pPr marL="0" indent="0" algn="r" eaLnBrk="1" hangingPunct="1">
              <a:spcBef>
                <a:spcPct val="0"/>
              </a:spcBef>
              <a:buNone/>
            </a:pPr>
            <a:fld id="{9A0DB2DC-4C9A-4742-B13C-FB6460FD3503}" type="slidenum">
              <a:rPr lang="en-GB" altLang="en-US" sz="1400">
                <a:ea typeface="MS PGothic" panose="020B0600070205080204" charset="-128"/>
              </a:rPr>
            </a:fld>
            <a:endParaRPr lang="en-GB" altLang="en-US" sz="1400">
              <a:ea typeface="MS PGothic" panose="020B0600070205080204" charset="-128"/>
            </a:endParaRPr>
          </a:p>
        </p:txBody>
      </p:sp>
      <p:sp>
        <p:nvSpPr>
          <p:cNvPr id="29698" name="Rectangle 2"/>
          <p:cNvSpPr>
            <a:spLocks noGrp="1"/>
          </p:cNvSpPr>
          <p:nvPr>
            <p:ph type="title"/>
          </p:nvPr>
        </p:nvSpPr>
        <p:spPr/>
        <p:txBody>
          <a:bodyPr vert="horz" wrap="square" lIns="91440" tIns="45720" rIns="91440" bIns="45720" anchor="ctr"/>
          <a:p>
            <a:r>
              <a:rPr lang="en-US" altLang="en-US"/>
              <a:t>More “Things” are being connected</a:t>
            </a:r>
            <a:r>
              <a:rPr lang="en-GB" altLang="en-US"/>
              <a:t> </a:t>
            </a:r>
            <a:endParaRPr lang="en-GB" altLang="en-US"/>
          </a:p>
        </p:txBody>
      </p:sp>
      <p:pic>
        <p:nvPicPr>
          <p:cNvPr id="29699" name="Picture 3"/>
          <p:cNvPicPr>
            <a:picLocks noChangeAspect="1"/>
          </p:cNvPicPr>
          <p:nvPr/>
        </p:nvPicPr>
        <p:blipFill>
          <a:blip r:embed="rId1"/>
          <a:stretch>
            <a:fillRect/>
          </a:stretch>
        </p:blipFill>
        <p:spPr>
          <a:xfrm>
            <a:off x="7696200" y="5451475"/>
            <a:ext cx="2076450" cy="1406525"/>
          </a:xfrm>
          <a:prstGeom prst="rect">
            <a:avLst/>
          </a:prstGeom>
          <a:noFill/>
          <a:ln w="9525">
            <a:noFill/>
          </a:ln>
        </p:spPr>
      </p:pic>
      <p:pic>
        <p:nvPicPr>
          <p:cNvPr id="29700" name="Picture 4"/>
          <p:cNvPicPr>
            <a:picLocks noChangeAspect="1"/>
          </p:cNvPicPr>
          <p:nvPr/>
        </p:nvPicPr>
        <p:blipFill>
          <a:blip r:embed="rId2"/>
          <a:stretch>
            <a:fillRect/>
          </a:stretch>
        </p:blipFill>
        <p:spPr>
          <a:xfrm>
            <a:off x="7391400" y="3429000"/>
            <a:ext cx="2914650" cy="2009775"/>
          </a:xfrm>
          <a:prstGeom prst="rect">
            <a:avLst/>
          </a:prstGeom>
          <a:noFill/>
          <a:ln w="9525">
            <a:noFill/>
          </a:ln>
        </p:spPr>
      </p:pic>
      <p:pic>
        <p:nvPicPr>
          <p:cNvPr id="29701" name="Picture 5"/>
          <p:cNvPicPr>
            <a:picLocks noChangeAspect="1"/>
          </p:cNvPicPr>
          <p:nvPr/>
        </p:nvPicPr>
        <p:blipFill>
          <a:blip r:embed="rId3"/>
          <a:stretch>
            <a:fillRect/>
          </a:stretch>
        </p:blipFill>
        <p:spPr>
          <a:xfrm>
            <a:off x="2063750" y="4508500"/>
            <a:ext cx="2362200" cy="1573213"/>
          </a:xfrm>
          <a:prstGeom prst="rect">
            <a:avLst/>
          </a:prstGeom>
          <a:noFill/>
          <a:ln w="9525">
            <a:noFill/>
          </a:ln>
        </p:spPr>
      </p:pic>
      <p:pic>
        <p:nvPicPr>
          <p:cNvPr id="29702" name="Picture 7"/>
          <p:cNvPicPr>
            <a:picLocks noChangeAspect="1"/>
          </p:cNvPicPr>
          <p:nvPr/>
        </p:nvPicPr>
        <p:blipFill>
          <a:blip r:embed="rId4"/>
          <a:stretch>
            <a:fillRect/>
          </a:stretch>
        </p:blipFill>
        <p:spPr>
          <a:xfrm>
            <a:off x="4572000" y="2743200"/>
            <a:ext cx="2857500" cy="2019300"/>
          </a:xfrm>
          <a:prstGeom prst="rect">
            <a:avLst/>
          </a:prstGeom>
          <a:noFill/>
          <a:ln w="9525">
            <a:noFill/>
          </a:ln>
        </p:spPr>
      </p:pic>
      <p:sp>
        <p:nvSpPr>
          <p:cNvPr id="29703" name="Rectangle 8"/>
          <p:cNvSpPr/>
          <p:nvPr/>
        </p:nvSpPr>
        <p:spPr>
          <a:xfrm>
            <a:off x="1905000" y="1704975"/>
            <a:ext cx="2627630" cy="19380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Verdana" panose="020B0604030504040204" charset="0"/>
              <a:buChar char="−"/>
              <a:defRPr sz="2400">
                <a:solidFill>
                  <a:schemeClr val="tx1"/>
                </a:solidFill>
                <a:latin typeface="+mn-lt"/>
                <a:ea typeface="Arial" panose="020B0604020202020204" pitchFamily="34" charset="0"/>
                <a:cs typeface="+mn-cs"/>
              </a:defRPr>
            </a:lvl1pPr>
            <a:lvl2pPr marL="742950" indent="-285750" algn="l" rtl="0" eaLnBrk="0" fontAlgn="base" hangingPunct="0">
              <a:spcBef>
                <a:spcPct val="20000"/>
              </a:spcBef>
              <a:spcAft>
                <a:spcPct val="0"/>
              </a:spcAft>
              <a:buFont typeface="Verdana" panose="020B0604030504040204" charset="0"/>
              <a:buChar char="−"/>
              <a:defRPr sz="20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Font typeface="Verdana" panose="020B0604030504040204" charset="0"/>
              <a:buChar char="−"/>
              <a:defRPr>
                <a:solidFill>
                  <a:schemeClr val="tx1"/>
                </a:solidFill>
                <a:latin typeface="+mn-lt"/>
                <a:ea typeface="Arial" panose="020B0604020202020204" pitchFamily="34" charset="0"/>
                <a:cs typeface="+mn-cs"/>
              </a:defRPr>
            </a:lvl3pPr>
            <a:lvl4pPr marL="16002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4pPr>
            <a:lvl5pPr marL="2057400" indent="-228600" algn="l" rtl="0" eaLnBrk="0" fontAlgn="base" hangingPunct="0">
              <a:spcBef>
                <a:spcPct val="20000"/>
              </a:spcBef>
              <a:spcAft>
                <a:spcPct val="0"/>
              </a:spcAft>
              <a:buFont typeface="Verdana" panose="020B0604030504040204" charset="0"/>
              <a:buChar char="−"/>
              <a:defRPr sz="1600">
                <a:solidFill>
                  <a:schemeClr val="tx1"/>
                </a:solidFill>
                <a:latin typeface="+mn-lt"/>
                <a:ea typeface="Arial" panose="020B0604020202020204" pitchFamily="34" charset="0"/>
                <a:cs typeface="+mn-cs"/>
              </a:defRPr>
            </a:lvl5pPr>
          </a:lstStyle>
          <a:p>
            <a:pPr marL="0" lvl="0" indent="0">
              <a:spcBef>
                <a:spcPct val="0"/>
              </a:spcBef>
              <a:buNone/>
            </a:pPr>
            <a:r>
              <a:rPr lang="en-GB" altLang="en-US" sz="2000">
                <a:latin typeface="Tw Cen MT" panose="020B0602020104020603" pitchFamily="34" charset="0"/>
              </a:rPr>
              <a:t>Home/daily-life devices</a:t>
            </a:r>
            <a:endParaRPr lang="en-GB" altLang="en-US" sz="2000">
              <a:latin typeface="Tw Cen MT" panose="020B0602020104020603" pitchFamily="34" charset="0"/>
            </a:endParaRPr>
          </a:p>
          <a:p>
            <a:pPr marL="0" lvl="0" indent="0">
              <a:spcBef>
                <a:spcPct val="0"/>
              </a:spcBef>
              <a:buNone/>
            </a:pPr>
            <a:r>
              <a:rPr lang="en-GB" altLang="en-US" sz="2000">
                <a:latin typeface="Tw Cen MT" panose="020B0602020104020603" pitchFamily="34" charset="0"/>
              </a:rPr>
              <a:t>Business and </a:t>
            </a:r>
            <a:endParaRPr lang="en-GB" altLang="en-US" sz="2000">
              <a:latin typeface="Tw Cen MT" panose="020B0602020104020603" pitchFamily="34" charset="0"/>
            </a:endParaRPr>
          </a:p>
          <a:p>
            <a:pPr marL="0" lvl="0" indent="0">
              <a:spcBef>
                <a:spcPct val="0"/>
              </a:spcBef>
              <a:buNone/>
            </a:pPr>
            <a:r>
              <a:rPr lang="en-GB" altLang="en-US" sz="2000">
                <a:latin typeface="Tw Cen MT" panose="020B0602020104020603" pitchFamily="34" charset="0"/>
              </a:rPr>
              <a:t>Public infrastructure</a:t>
            </a:r>
            <a:endParaRPr lang="en-GB" altLang="en-US" sz="2000">
              <a:latin typeface="Tw Cen MT" panose="020B0602020104020603" pitchFamily="34" charset="0"/>
            </a:endParaRPr>
          </a:p>
          <a:p>
            <a:pPr marL="0" lvl="0" indent="0">
              <a:spcBef>
                <a:spcPct val="0"/>
              </a:spcBef>
              <a:buNone/>
            </a:pPr>
            <a:r>
              <a:rPr lang="en-GB" altLang="en-US" sz="2000">
                <a:latin typeface="Tw Cen MT" panose="020B0602020104020603" pitchFamily="34" charset="0"/>
              </a:rPr>
              <a:t>Health-care</a:t>
            </a:r>
            <a:endParaRPr lang="en-GB" altLang="en-US" sz="2000">
              <a:latin typeface="Tw Cen MT" panose="020B0602020104020603" pitchFamily="34" charset="0"/>
            </a:endParaRPr>
          </a:p>
          <a:p>
            <a:pPr marL="0" lvl="0" indent="0">
              <a:spcBef>
                <a:spcPct val="0"/>
              </a:spcBef>
              <a:buNone/>
            </a:pPr>
            <a:r>
              <a:rPr lang="en-GB" altLang="en-US" sz="2000">
                <a:latin typeface="Tw Cen MT" panose="020B0602020104020603" pitchFamily="34" charset="0"/>
              </a:rPr>
              <a:t>…</a:t>
            </a:r>
            <a:endParaRPr lang="en-GB" altLang="en-US" sz="2000">
              <a:latin typeface="Tw Cen MT" panose="020B0602020104020603" pitchFamily="34" charset="0"/>
            </a:endParaRPr>
          </a:p>
          <a:p>
            <a:pPr marL="0" lvl="0" indent="0">
              <a:spcBef>
                <a:spcPct val="0"/>
              </a:spcBef>
              <a:buNone/>
            </a:pPr>
            <a:endParaRPr lang="en-GB" altLang="en-US" sz="2000">
              <a:latin typeface="Tw Cen MT" panose="020B0602020104020603" pitchFamily="34" charset="0"/>
            </a:endParaRPr>
          </a:p>
        </p:txBody>
      </p:sp>
      <p:pic>
        <p:nvPicPr>
          <p:cNvPr id="29704" name="Picture 9"/>
          <p:cNvPicPr>
            <a:picLocks noChangeAspect="1"/>
          </p:cNvPicPr>
          <p:nvPr/>
        </p:nvPicPr>
        <p:blipFill>
          <a:blip r:embed="rId5"/>
          <a:stretch>
            <a:fillRect/>
          </a:stretch>
        </p:blipFill>
        <p:spPr>
          <a:xfrm>
            <a:off x="6858000" y="1524000"/>
            <a:ext cx="3048000" cy="1881188"/>
          </a:xfrm>
          <a:prstGeom prst="rect">
            <a:avLst/>
          </a:prstGeom>
          <a:noFill/>
          <a:ln w="9525">
            <a:noFill/>
          </a:ln>
        </p:spPr>
      </p:pic>
    </p:spTree>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11633</Words>
  <Application>WPS Presentation</Application>
  <PresentationFormat/>
  <Paragraphs>591</Paragraphs>
  <Slides>54</Slides>
  <Notes>12</Notes>
  <HiddenSlides>0</HiddenSlides>
  <MMClips>0</MMClips>
  <ScaleCrop>false</ScaleCrop>
  <HeadingPairs>
    <vt:vector size="10"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54</vt:i4>
      </vt:variant>
      <vt:variant>
        <vt:lpstr>自定义放映</vt:lpstr>
      </vt:variant>
      <vt:variant>
        <vt:i4>1</vt:i4>
      </vt:variant>
    </vt:vector>
  </HeadingPairs>
  <TitlesOfParts>
    <vt:vector size="70" baseType="lpstr">
      <vt:lpstr>Arial</vt:lpstr>
      <vt:lpstr>SimSun</vt:lpstr>
      <vt:lpstr>Wingdings</vt:lpstr>
      <vt:lpstr>Verdana</vt:lpstr>
      <vt:lpstr>MS PGothic</vt:lpstr>
      <vt:lpstr>Calibri</vt:lpstr>
      <vt:lpstr>Gill Sans MT</vt:lpstr>
      <vt:lpstr>Tw Cen MT</vt:lpstr>
      <vt:lpstr>Microsoft YaHei</vt:lpstr>
      <vt:lpstr>Arial Unicode MS</vt:lpstr>
      <vt:lpstr>Comic Sans MS</vt:lpstr>
      <vt:lpstr>Garamond</vt:lpstr>
      <vt:lpstr>CCSR</vt:lpstr>
      <vt:lpstr>Paint.Picture</vt:lpstr>
      <vt:lpstr>Paint.Picture</vt:lpstr>
      <vt:lpstr>PowerPoint 演示文稿</vt:lpstr>
      <vt:lpstr>Module Aims</vt:lpstr>
      <vt:lpstr>PowerPoint 演示文稿</vt:lpstr>
      <vt:lpstr>PowerPoint 演示文稿</vt:lpstr>
      <vt:lpstr>Computing Power</vt:lpstr>
      <vt:lpstr>Cyber-Physical-Social Data</vt:lpstr>
      <vt:lpstr>PowerPoint 演示文稿</vt:lpstr>
      <vt:lpstr>Sensor devices are becoming widely available</vt:lpstr>
      <vt:lpstr>More “Things” are being connected </vt:lpstr>
      <vt:lpstr>People Connecting to Things</vt:lpstr>
      <vt:lpstr>Things Connecting to Things</vt:lpstr>
      <vt:lpstr>Wireless Sensor Networks (WSN)</vt:lpstr>
      <vt:lpstr>How are the networks changing?</vt:lpstr>
      <vt:lpstr>“Thing” connected to the internet</vt:lpstr>
      <vt:lpstr>Internet of Things (IoT)</vt:lpstr>
      <vt:lpstr>PowerPoint 演示文稿</vt:lpstr>
      <vt:lpstr>Why should I learn about IoT? </vt:lpstr>
      <vt:lpstr>Opportunities</vt:lpstr>
      <vt:lpstr>History of IoT</vt:lpstr>
      <vt:lpstr>Technology trend</vt:lpstr>
      <vt:lpstr>Smart product sales</vt:lpstr>
      <vt:lpstr>Internet Connected devices</vt:lpstr>
      <vt:lpstr>Global Data Generation</vt:lpstr>
      <vt:lpstr>Data Generation</vt:lpstr>
      <vt:lpstr>Data Lifecycle </vt:lpstr>
      <vt:lpstr>PowerPoint 演示文稿</vt:lpstr>
      <vt:lpstr>Internet of Things</vt:lpstr>
      <vt:lpstr>Internet of Things Module</vt:lpstr>
      <vt:lpstr>Topics</vt:lpstr>
      <vt:lpstr>Module Web Link</vt:lpstr>
      <vt:lpstr>Some of the related material</vt:lpstr>
      <vt:lpstr>IoT Architecture</vt:lpstr>
      <vt:lpstr>Overview: Hardware Platform</vt:lpstr>
      <vt:lpstr>Sensors &amp; Actuators</vt:lpstr>
      <vt:lpstr>Things</vt:lpstr>
      <vt:lpstr>Communications</vt:lpstr>
      <vt:lpstr>Networks</vt:lpstr>
      <vt:lpstr>The Internet</vt:lpstr>
      <vt:lpstr>Protocol Stack</vt:lpstr>
      <vt:lpstr>Security &amp; Privacy</vt:lpstr>
      <vt:lpstr>Software Platforms and Services</vt:lpstr>
      <vt:lpstr>Example: Type of Services in IoT</vt:lpstr>
      <vt:lpstr>Intelligent Data Processing</vt:lpstr>
      <vt:lpstr>Things, Data, and lots of it</vt:lpstr>
      <vt:lpstr>PowerPoint 演示文稿</vt:lpstr>
      <vt:lpstr> IoT Data- Challenges</vt:lpstr>
      <vt:lpstr>PowerPoint 演示文稿</vt:lpstr>
      <vt:lpstr>Storing, Handling and Processing  the Data</vt:lpstr>
      <vt:lpstr>Semantic technologies and connecting Things to the Web</vt:lpstr>
      <vt:lpstr>Device/Data interoperability</vt:lpstr>
      <vt:lpstr>Observation and measurement data</vt:lpstr>
      <vt:lpstr>System models, Applications and  Standards</vt:lpstr>
      <vt:lpstr>PowerPoint 演示文稿</vt:lpstr>
      <vt:lpstr>Questions?</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Barnaghi P  Dr (Elec Electronic Eng)</dc:creator>
  <cp:lastModifiedBy>Gaurang</cp:lastModifiedBy>
  <cp:revision>15</cp:revision>
  <dcterms:created xsi:type="dcterms:W3CDTF">2015-10-05T13:27:00Z</dcterms:created>
  <dcterms:modified xsi:type="dcterms:W3CDTF">2020-01-13T04:47:59Z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1033-11.2.0.8339</vt:lpwstr>
  </property>
</Properties>
</file>